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6"/>
  </p:notesMasterIdLst>
  <p:sldIdLst>
    <p:sldId id="321" r:id="rId5"/>
    <p:sldId id="319" r:id="rId6"/>
    <p:sldId id="320" r:id="rId7"/>
    <p:sldId id="322" r:id="rId8"/>
    <p:sldId id="325" r:id="rId9"/>
    <p:sldId id="366" r:id="rId10"/>
    <p:sldId id="367" r:id="rId11"/>
    <p:sldId id="327" r:id="rId12"/>
    <p:sldId id="333" r:id="rId13"/>
    <p:sldId id="352" r:id="rId14"/>
    <p:sldId id="339" r:id="rId15"/>
    <p:sldId id="353" r:id="rId16"/>
    <p:sldId id="340" r:id="rId17"/>
    <p:sldId id="341" r:id="rId18"/>
    <p:sldId id="354" r:id="rId19"/>
    <p:sldId id="355" r:id="rId20"/>
    <p:sldId id="342" r:id="rId21"/>
    <p:sldId id="356" r:id="rId22"/>
    <p:sldId id="343" r:id="rId23"/>
    <p:sldId id="357" r:id="rId24"/>
    <p:sldId id="344" r:id="rId25"/>
    <p:sldId id="358" r:id="rId26"/>
    <p:sldId id="345" r:id="rId27"/>
    <p:sldId id="334" r:id="rId28"/>
    <p:sldId id="346" r:id="rId29"/>
    <p:sldId id="347" r:id="rId30"/>
    <p:sldId id="348" r:id="rId31"/>
    <p:sldId id="359" r:id="rId32"/>
    <p:sldId id="349" r:id="rId33"/>
    <p:sldId id="360" r:id="rId34"/>
    <p:sldId id="361" r:id="rId35"/>
    <p:sldId id="335" r:id="rId36"/>
    <p:sldId id="350" r:id="rId37"/>
    <p:sldId id="351" r:id="rId38"/>
    <p:sldId id="336" r:id="rId39"/>
    <p:sldId id="363" r:id="rId40"/>
    <p:sldId id="337" r:id="rId41"/>
    <p:sldId id="362" r:id="rId42"/>
    <p:sldId id="338" r:id="rId43"/>
    <p:sldId id="364" r:id="rId44"/>
    <p:sldId id="33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4" autoAdjust="0"/>
    <p:restoredTop sz="94654"/>
  </p:normalViewPr>
  <p:slideViewPr>
    <p:cSldViewPr snapToGrid="0">
      <p:cViewPr varScale="1">
        <p:scale>
          <a:sx n="131" d="100"/>
          <a:sy n="131" d="100"/>
        </p:scale>
        <p:origin x="36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710A2-1535-B147-B3BB-C1589046255C}" type="datetimeFigureOut">
              <a:rPr lang="en-US" smtClean="0"/>
              <a:t>5/18/2024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99F43-FFA2-D94E-9493-556FC2A4F3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49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99F43-FFA2-D94E-9493-556FC2A4F32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83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307491-23CE-8355-10C4-42A34B90B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281A97-4CBB-9CF7-7CD9-6BA4C20106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9449" y="0"/>
            <a:ext cx="7872551" cy="6857997"/>
          </a:xfrm>
          <a:custGeom>
            <a:avLst/>
            <a:gdLst>
              <a:gd name="connsiteX0" fmla="*/ 0 w 7872551"/>
              <a:gd name="connsiteY0" fmla="*/ 0 h 6857997"/>
              <a:gd name="connsiteX1" fmla="*/ 2373474 w 7872551"/>
              <a:gd name="connsiteY1" fmla="*/ 0 h 6857997"/>
              <a:gd name="connsiteX2" fmla="*/ 7872551 w 7872551"/>
              <a:gd name="connsiteY2" fmla="*/ 2160200 h 6857997"/>
              <a:gd name="connsiteX3" fmla="*/ 7872551 w 7872551"/>
              <a:gd name="connsiteY3" fmla="*/ 2528750 h 6857997"/>
              <a:gd name="connsiteX4" fmla="*/ 2484415 w 7872551"/>
              <a:gd name="connsiteY4" fmla="*/ 6857997 h 6857997"/>
              <a:gd name="connsiteX5" fmla="*/ 1045423 w 7872551"/>
              <a:gd name="connsiteY5" fmla="*/ 6857997 h 6857997"/>
              <a:gd name="connsiteX6" fmla="*/ 0 w 7872551"/>
              <a:gd name="connsiteY6" fmla="*/ 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2551" h="6857997">
                <a:moveTo>
                  <a:pt x="0" y="0"/>
                </a:moveTo>
                <a:lnTo>
                  <a:pt x="2373474" y="0"/>
                </a:lnTo>
                <a:lnTo>
                  <a:pt x="7872551" y="2160200"/>
                </a:lnTo>
                <a:lnTo>
                  <a:pt x="7872551" y="2528750"/>
                </a:lnTo>
                <a:lnTo>
                  <a:pt x="2484415" y="6857997"/>
                </a:lnTo>
                <a:lnTo>
                  <a:pt x="1045423" y="6857997"/>
                </a:lnTo>
                <a:lnTo>
                  <a:pt x="0" y="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B3A20D7-F413-446F-855D-2CD7B20EE777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2743200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654296"/>
            <a:ext cx="5504688" cy="1545336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9597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C464346-1914-EE8F-3D07-B6BF7DDED2A6}"/>
              </a:ext>
            </a:extLst>
          </p:cNvPr>
          <p:cNvSpPr/>
          <p:nvPr userDrawn="1"/>
        </p:nvSpPr>
        <p:spPr>
          <a:xfrm>
            <a:off x="6279700" y="0"/>
            <a:ext cx="5912300" cy="1445448"/>
          </a:xfrm>
          <a:custGeom>
            <a:avLst/>
            <a:gdLst>
              <a:gd name="connsiteX0" fmla="*/ 0 w 5912300"/>
              <a:gd name="connsiteY0" fmla="*/ 0 h 1445448"/>
              <a:gd name="connsiteX1" fmla="*/ 164892 w 5912300"/>
              <a:gd name="connsiteY1" fmla="*/ 0 h 1445448"/>
              <a:gd name="connsiteX2" fmla="*/ 5912299 w 5912300"/>
              <a:gd name="connsiteY2" fmla="*/ 1405135 h 1445448"/>
              <a:gd name="connsiteX3" fmla="*/ 5912300 w 5912300"/>
              <a:gd name="connsiteY3" fmla="*/ 1445448 h 144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2300" h="1445448">
                <a:moveTo>
                  <a:pt x="0" y="0"/>
                </a:moveTo>
                <a:lnTo>
                  <a:pt x="164892" y="0"/>
                </a:lnTo>
                <a:lnTo>
                  <a:pt x="5912299" y="1405135"/>
                </a:lnTo>
                <a:lnTo>
                  <a:pt x="5912300" y="1445448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1481328"/>
            <a:ext cx="10954512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DD52C3-B607-4718-8060-DE51A473193A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376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11385-38B0-5A73-2ED5-5831C619DA0D}"/>
              </a:ext>
            </a:extLst>
          </p:cNvPr>
          <p:cNvCxnSpPr>
            <a:cxnSpLocks/>
          </p:cNvCxnSpPr>
          <p:nvPr userDrawn="1"/>
        </p:nvCxnSpPr>
        <p:spPr>
          <a:xfrm flipH="1">
            <a:off x="2999232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730C-8727-BAC3-0B31-998BCE7AE6F5}"/>
              </a:ext>
            </a:extLst>
          </p:cNvPr>
          <p:cNvCxnSpPr>
            <a:cxnSpLocks/>
          </p:cNvCxnSpPr>
          <p:nvPr userDrawn="1"/>
        </p:nvCxnSpPr>
        <p:spPr>
          <a:xfrm flipH="1">
            <a:off x="5285232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1210-69EA-A39E-8C6B-DA7240A8DE1A}"/>
              </a:ext>
            </a:extLst>
          </p:cNvPr>
          <p:cNvCxnSpPr>
            <a:cxnSpLocks/>
          </p:cNvCxnSpPr>
          <p:nvPr userDrawn="1"/>
        </p:nvCxnSpPr>
        <p:spPr>
          <a:xfrm flipH="1">
            <a:off x="7562088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85AE4-5943-2EA1-DB71-60503401F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9838944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6F6951-0B18-5BBC-BB37-77CFF9924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432D6ED-80F7-557F-BF87-75BDDB2861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7792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7C29E41-52B3-A130-CB20-7C3761CE7D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3792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4688B7-A0F2-62A8-EEF6-9137117B68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70648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821B85B-D974-5B4F-CD11-BC8425FAC5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7504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36BBA77-DF34-1DFA-0A4F-9135D678C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3192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E9A3292-191B-010F-070D-D0FDE41777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670048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2BC6B74-3807-C720-B915-2CF7F547C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56048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9F69994-8695-326D-A14A-2EF6CC6B7B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32904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FBA7C26-A391-16B9-09FE-331199741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18904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0A65C442-D79F-AFAF-149E-A851408E53B3}"/>
              </a:ext>
            </a:extLst>
          </p:cNvPr>
          <p:cNvSpPr/>
          <p:nvPr userDrawn="1"/>
        </p:nvSpPr>
        <p:spPr>
          <a:xfrm rot="5400000" flipH="1" flipV="1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4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C17382-FA10-6566-4D96-1490A95267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2668656 w 5278745"/>
              <a:gd name="connsiteY3" fmla="*/ 6858000 h 6858000"/>
              <a:gd name="connsiteX4" fmla="*/ 2727248 w 5278745"/>
              <a:gd name="connsiteY4" fmla="*/ 6623632 h 6858000"/>
              <a:gd name="connsiteX5" fmla="*/ 0 w 5278745"/>
              <a:gd name="connsiteY5" fmla="*/ 66236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2668656" y="6858000"/>
                </a:lnTo>
                <a:lnTo>
                  <a:pt x="2727248" y="6623632"/>
                </a:lnTo>
                <a:lnTo>
                  <a:pt x="0" y="66236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8165BE25-CB2C-A702-3550-E54C635FFB8B}"/>
              </a:ext>
            </a:extLst>
          </p:cNvPr>
          <p:cNvSpPr/>
          <p:nvPr userDrawn="1"/>
        </p:nvSpPr>
        <p:spPr>
          <a:xfrm>
            <a:off x="0" y="6623632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DD52C3-B607-4718-8060-DE51A473193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674107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11385-38B0-5A73-2ED5-5831C619DA0D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1741328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730C-8727-BAC3-0B31-998BCE7AE6F5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2808549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1210-69EA-A39E-8C6B-DA7240A8DE1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3875770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85AE4-5943-2EA1-DB71-60503401F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4942990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6F6951-0B18-5BBC-BB37-77CFF9924B2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06640" y="832104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432D6ED-80F7-557F-BF87-75BDDB2861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6640" y="1901952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7C29E41-52B3-A130-CB20-7C3761CE7D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6640" y="2980944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4688B7-A0F2-62A8-EEF6-9137117B6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0" y="4050792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821B85B-D974-5B4F-CD11-BC8425FAC5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6640" y="5120640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36BBA77-DF34-1DFA-0A4F-9135D678C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1392" y="832104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E9A3292-191B-010F-070D-D0FDE41777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51392" y="1901952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2BC6B74-3807-C720-B915-2CF7F547C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51392" y="2980944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9F69994-8695-326D-A14A-2EF6CC6B7B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51392" y="4050792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FBA7C26-A391-16B9-09FE-331199741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51392" y="5120640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2105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A7941-4094-9338-0781-C528CF04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5047488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51E4-EBCD-B3FF-3F24-3CF3C262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3593592"/>
            <a:ext cx="5047488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CF8C5-31D4-0423-7F4E-ABC32A654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807208"/>
            <a:ext cx="5047488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5BA47-4F04-2A14-6A5A-922821DB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4496" y="3593592"/>
            <a:ext cx="5047488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A4DFF-6A35-264D-A2F9-530070C5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70CE5-9CB7-3F93-F9B0-8D862409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C0F7-BD2E-053D-5358-71E0860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 1">
            <a:extLst>
              <a:ext uri="{FF2B5EF4-FFF2-40B4-BE49-F238E27FC236}">
                <a16:creationId xmlns:a16="http://schemas.microsoft.com/office/drawing/2014/main" id="{BEA032DF-05FD-17F7-479F-A3951E09F4D4}"/>
              </a:ext>
            </a:extLst>
          </p:cNvPr>
          <p:cNvSpPr/>
          <p:nvPr userDrawn="1"/>
        </p:nvSpPr>
        <p:spPr>
          <a:xfrm rot="10800000">
            <a:off x="9464752" y="0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6B1E1-D8EC-EDE4-11EB-4D29F35A71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989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B1D7D-979D-8108-C217-4E2DE36BDE3D}"/>
              </a:ext>
            </a:extLst>
          </p:cNvPr>
          <p:cNvCxnSpPr>
            <a:cxnSpLocks/>
          </p:cNvCxnSpPr>
          <p:nvPr userDrawn="1"/>
        </p:nvCxnSpPr>
        <p:spPr>
          <a:xfrm flipH="1">
            <a:off x="6600863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903A0B9-E054-2F75-6039-E005C95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385048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2E0089-10A5-1515-4D77-05810B45E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8001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6652213-673C-9229-DF21-B923490A50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7562088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481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A7941-4094-9338-0781-C528CF04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51E4-EBCD-B3FF-3F24-3CF3C262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192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CF8C5-31D4-0423-7F4E-ABC32A654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54296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5BA47-4F04-2A14-6A5A-922821DB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6552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A4DFF-6A35-264D-A2F9-530070C5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70CE5-9CB7-3F93-F9B0-8D862409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C0F7-BD2E-053D-5358-71E0860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6B1E1-D8EC-EDE4-11EB-4D29F35A71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989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B1D7D-979D-8108-C217-4E2DE36BDE3D}"/>
              </a:ext>
            </a:extLst>
          </p:cNvPr>
          <p:cNvCxnSpPr>
            <a:cxnSpLocks/>
          </p:cNvCxnSpPr>
          <p:nvPr userDrawn="1"/>
        </p:nvCxnSpPr>
        <p:spPr>
          <a:xfrm flipH="1">
            <a:off x="4745736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903A0B9-E054-2F75-6039-E005C95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385048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2E0089-10A5-1515-4D77-05810B45E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8001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6652213-673C-9229-DF21-B923490A50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7562088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A0BA746-EC25-79B9-2259-4C2E3BDA4E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6800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4E51966-CD5C-FED8-5B71-58FC2F00A1E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49056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EF3C4D-467B-D42F-DF18-AB27AEACC8BA}"/>
              </a:ext>
            </a:extLst>
          </p:cNvPr>
          <p:cNvCxnSpPr>
            <a:cxnSpLocks/>
          </p:cNvCxnSpPr>
          <p:nvPr userDrawn="1"/>
        </p:nvCxnSpPr>
        <p:spPr>
          <a:xfrm flipH="1">
            <a:off x="8759952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9">
            <a:extLst>
              <a:ext uri="{FF2B5EF4-FFF2-40B4-BE49-F238E27FC236}">
                <a16:creationId xmlns:a16="http://schemas.microsoft.com/office/drawing/2014/main" id="{4E8BB561-0E6A-FD7A-3855-CC88AE16FB4F}"/>
              </a:ext>
            </a:extLst>
          </p:cNvPr>
          <p:cNvSpPr/>
          <p:nvPr userDrawn="1"/>
        </p:nvSpPr>
        <p:spPr>
          <a:xfrm>
            <a:off x="0" y="6623632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58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446DBB-9662-AAEC-749A-3EAD8439E26C}"/>
              </a:ext>
            </a:extLst>
          </p:cNvPr>
          <p:cNvSpPr/>
          <p:nvPr userDrawn="1"/>
        </p:nvSpPr>
        <p:spPr>
          <a:xfrm>
            <a:off x="11467858" y="0"/>
            <a:ext cx="724143" cy="2781540"/>
          </a:xfrm>
          <a:custGeom>
            <a:avLst/>
            <a:gdLst>
              <a:gd name="connsiteX0" fmla="*/ 40465 w 724143"/>
              <a:gd name="connsiteY0" fmla="*/ 0 h 2781540"/>
              <a:gd name="connsiteX1" fmla="*/ 724143 w 724143"/>
              <a:gd name="connsiteY1" fmla="*/ 2626109 h 2781540"/>
              <a:gd name="connsiteX2" fmla="*/ 724143 w 724143"/>
              <a:gd name="connsiteY2" fmla="*/ 2781540 h 2781540"/>
              <a:gd name="connsiteX3" fmla="*/ 0 w 724143"/>
              <a:gd name="connsiteY3" fmla="*/ 1 h 27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143" h="2781540">
                <a:moveTo>
                  <a:pt x="40465" y="0"/>
                </a:moveTo>
                <a:lnTo>
                  <a:pt x="724143" y="2626109"/>
                </a:lnTo>
                <a:lnTo>
                  <a:pt x="724143" y="278154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8310CE5-2A39-2530-08AF-511445443A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978940" cy="6858000"/>
          </a:xfrm>
          <a:custGeom>
            <a:avLst/>
            <a:gdLst>
              <a:gd name="connsiteX0" fmla="*/ 699082 w 5978940"/>
              <a:gd name="connsiteY0" fmla="*/ 0 h 6858000"/>
              <a:gd name="connsiteX1" fmla="*/ 5978940 w 5978940"/>
              <a:gd name="connsiteY1" fmla="*/ 0 h 6858000"/>
              <a:gd name="connsiteX2" fmla="*/ 4264440 w 5978940"/>
              <a:gd name="connsiteY2" fmla="*/ 6858000 h 6858000"/>
              <a:gd name="connsiteX3" fmla="*/ 852439 w 5978940"/>
              <a:gd name="connsiteY3" fmla="*/ 6858000 h 6858000"/>
              <a:gd name="connsiteX4" fmla="*/ 1050 w 5978940"/>
              <a:gd name="connsiteY4" fmla="*/ 3452446 h 6858000"/>
              <a:gd name="connsiteX5" fmla="*/ 0 w 5978940"/>
              <a:gd name="connsiteY5" fmla="*/ 3452446 h 6858000"/>
              <a:gd name="connsiteX6" fmla="*/ 0 w 5978940"/>
              <a:gd name="connsiteY6" fmla="*/ 27963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940" h="6858000">
                <a:moveTo>
                  <a:pt x="699082" y="0"/>
                </a:moveTo>
                <a:lnTo>
                  <a:pt x="5978940" y="0"/>
                </a:lnTo>
                <a:lnTo>
                  <a:pt x="4264440" y="6858000"/>
                </a:lnTo>
                <a:lnTo>
                  <a:pt x="852439" y="6858000"/>
                </a:lnTo>
                <a:lnTo>
                  <a:pt x="1050" y="3452446"/>
                </a:lnTo>
                <a:lnTo>
                  <a:pt x="0" y="3452446"/>
                </a:lnTo>
                <a:lnTo>
                  <a:pt x="0" y="27963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826EA2-1F85-8AB9-0C2A-E95F5E3AA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1143000"/>
            <a:ext cx="3694176" cy="4572000"/>
          </a:xfrm>
        </p:spPr>
        <p:txBody>
          <a:bodyPr anchor="ctr"/>
          <a:lstStyle>
            <a:lvl1pPr marL="0" indent="0">
              <a:lnSpc>
                <a:spcPct val="150000"/>
              </a:lnSpc>
              <a:buFont typeface="Courier New" panose="02070309020205020404" pitchFamily="49" charset="0"/>
              <a:buNone/>
              <a:defRPr sz="1800" b="0" cap="none" baseline="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6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05740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99A1EBC8-5BEE-A0E4-B56E-C4544BE8FFC6}"/>
              </a:ext>
            </a:extLst>
          </p:cNvPr>
          <p:cNvSpPr/>
          <p:nvPr userDrawn="1"/>
        </p:nvSpPr>
        <p:spPr>
          <a:xfrm flipV="1">
            <a:off x="0" y="3452446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94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307491-23CE-8355-10C4-42A34B90B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421A0C3-CA91-989A-C39F-D68CE4FD47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60090" y="0"/>
            <a:ext cx="7331911" cy="6857997"/>
          </a:xfrm>
          <a:custGeom>
            <a:avLst/>
            <a:gdLst>
              <a:gd name="connsiteX0" fmla="*/ 957944 w 7331911"/>
              <a:gd name="connsiteY0" fmla="*/ 0 h 6857997"/>
              <a:gd name="connsiteX1" fmla="*/ 3277866 w 7331911"/>
              <a:gd name="connsiteY1" fmla="*/ 0 h 6857997"/>
              <a:gd name="connsiteX2" fmla="*/ 7331911 w 7331911"/>
              <a:gd name="connsiteY2" fmla="*/ 3174840 h 6857997"/>
              <a:gd name="connsiteX3" fmla="*/ 7331911 w 7331911"/>
              <a:gd name="connsiteY3" fmla="*/ 4249156 h 6857997"/>
              <a:gd name="connsiteX4" fmla="*/ 926985 w 7331911"/>
              <a:gd name="connsiteY4" fmla="*/ 6857997 h 6857997"/>
              <a:gd name="connsiteX5" fmla="*/ 0 w 7331911"/>
              <a:gd name="connsiteY5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1911" h="6857997">
                <a:moveTo>
                  <a:pt x="957944" y="0"/>
                </a:moveTo>
                <a:lnTo>
                  <a:pt x="3277866" y="0"/>
                </a:lnTo>
                <a:lnTo>
                  <a:pt x="7331911" y="3174840"/>
                </a:lnTo>
                <a:lnTo>
                  <a:pt x="7331911" y="4249156"/>
                </a:lnTo>
                <a:lnTo>
                  <a:pt x="926985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B3A20D7-F413-446F-855D-2CD7B20EE777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896112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16" y="2926080"/>
            <a:ext cx="5559552" cy="1399032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6508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62089F5-4CC6-7B48-8855-8BEEDF5BF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0D905E-F05F-ACBD-3A07-3A060DE9C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3B3268-9759-AA4D-E54F-C236EB2FC6E3}"/>
              </a:ext>
            </a:extLst>
          </p:cNvPr>
          <p:cNvCxnSpPr>
            <a:cxnSpLocks/>
          </p:cNvCxnSpPr>
          <p:nvPr userDrawn="1"/>
        </p:nvCxnSpPr>
        <p:spPr>
          <a:xfrm>
            <a:off x="11067254" y="6194933"/>
            <a:ext cx="0" cy="329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89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3374-C511-14CB-4BF8-849B3C4C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96DCE-D24B-2D8F-5484-946955CDB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9101A-9050-5D45-B689-71FFD31FF6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94ABE7A0-3CFC-F12D-2579-E8FF93C526CD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926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3301F7-314A-C29D-A6E0-03C794979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0 w 527874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1">
            <a:extLst>
              <a:ext uri="{FF2B5EF4-FFF2-40B4-BE49-F238E27FC236}">
                <a16:creationId xmlns:a16="http://schemas.microsoft.com/office/drawing/2014/main" id="{9AD42A94-63C2-F534-3DE1-C4825E7AF573}"/>
              </a:ext>
            </a:extLst>
          </p:cNvPr>
          <p:cNvSpPr/>
          <p:nvPr userDrawn="1"/>
        </p:nvSpPr>
        <p:spPr>
          <a:xfrm flipH="1">
            <a:off x="11346057" y="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826EA2-1F85-8AB9-0C2A-E95F5E3AA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1042416"/>
            <a:ext cx="3922776" cy="4800600"/>
          </a:xfrm>
        </p:spPr>
        <p:txBody>
          <a:bodyPr anchor="ctr"/>
          <a:lstStyle>
            <a:lvl1pPr>
              <a:lnSpc>
                <a:spcPct val="100000"/>
              </a:lnSpc>
              <a:defRPr sz="2400" b="1" cap="all" baseline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586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c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479471B-A388-2175-4C67-D1DD7416506D}"/>
              </a:ext>
            </a:extLst>
          </p:cNvPr>
          <p:cNvSpPr/>
          <p:nvPr userDrawn="1"/>
        </p:nvSpPr>
        <p:spPr>
          <a:xfrm>
            <a:off x="6873392" y="2"/>
            <a:ext cx="5318607" cy="6858001"/>
          </a:xfrm>
          <a:custGeom>
            <a:avLst/>
            <a:gdLst>
              <a:gd name="connsiteX0" fmla="*/ 1764372 w 5318607"/>
              <a:gd name="connsiteY0" fmla="*/ 0 h 6858001"/>
              <a:gd name="connsiteX1" fmla="*/ 5318607 w 5318607"/>
              <a:gd name="connsiteY1" fmla="*/ 1021461 h 6858001"/>
              <a:gd name="connsiteX2" fmla="*/ 5318607 w 5318607"/>
              <a:gd name="connsiteY2" fmla="*/ 1066085 h 6858001"/>
              <a:gd name="connsiteX3" fmla="*/ 1609106 w 5318607"/>
              <a:gd name="connsiteY3" fmla="*/ 0 h 6858001"/>
              <a:gd name="connsiteX4" fmla="*/ 0 w 5318607"/>
              <a:gd name="connsiteY4" fmla="*/ 0 h 6858001"/>
              <a:gd name="connsiteX5" fmla="*/ 40313 w 5318607"/>
              <a:gd name="connsiteY5" fmla="*/ 0 h 6858001"/>
              <a:gd name="connsiteX6" fmla="*/ 1716967 w 5318607"/>
              <a:gd name="connsiteY6" fmla="*/ 6858000 h 6858001"/>
              <a:gd name="connsiteX7" fmla="*/ 1676653 w 5318607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18607" h="6858001">
                <a:moveTo>
                  <a:pt x="1764372" y="0"/>
                </a:moveTo>
                <a:lnTo>
                  <a:pt x="5318607" y="1021461"/>
                </a:lnTo>
                <a:lnTo>
                  <a:pt x="5318607" y="1066085"/>
                </a:lnTo>
                <a:lnTo>
                  <a:pt x="1609106" y="0"/>
                </a:lnTo>
                <a:close/>
                <a:moveTo>
                  <a:pt x="0" y="0"/>
                </a:moveTo>
                <a:lnTo>
                  <a:pt x="40313" y="0"/>
                </a:lnTo>
                <a:lnTo>
                  <a:pt x="1716967" y="6858000"/>
                </a:lnTo>
                <a:lnTo>
                  <a:pt x="1676653" y="6858001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002B252-A09D-765B-4015-B04E32D9A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0071A5B-063E-2EE8-9B8E-AFA6D65DE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9AF36A9-8E12-F285-BA65-FD9E2D57489C}"/>
              </a:ext>
            </a:extLst>
          </p:cNvPr>
          <p:cNvSpPr/>
          <p:nvPr userDrawn="1"/>
        </p:nvSpPr>
        <p:spPr>
          <a:xfrm rot="16200000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81A98B-23A2-F25E-454B-873DC210C0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8524" y="0"/>
            <a:ext cx="5213477" cy="6858000"/>
          </a:xfrm>
          <a:custGeom>
            <a:avLst/>
            <a:gdLst>
              <a:gd name="connsiteX0" fmla="*/ 0 w 5213477"/>
              <a:gd name="connsiteY0" fmla="*/ 0 h 6858000"/>
              <a:gd name="connsiteX1" fmla="*/ 1268595 w 5213477"/>
              <a:gd name="connsiteY1" fmla="*/ 0 h 6858000"/>
              <a:gd name="connsiteX2" fmla="*/ 5213477 w 5213477"/>
              <a:gd name="connsiteY2" fmla="*/ 1133731 h 6858000"/>
              <a:gd name="connsiteX3" fmla="*/ 5213477 w 5213477"/>
              <a:gd name="connsiteY3" fmla="*/ 5245005 h 6858000"/>
              <a:gd name="connsiteX4" fmla="*/ 3534514 w 5213477"/>
              <a:gd name="connsiteY4" fmla="*/ 6858000 h 6858000"/>
              <a:gd name="connsiteX5" fmla="*/ 1676654 w 521347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13477" h="6858000">
                <a:moveTo>
                  <a:pt x="0" y="0"/>
                </a:moveTo>
                <a:lnTo>
                  <a:pt x="1268595" y="0"/>
                </a:lnTo>
                <a:lnTo>
                  <a:pt x="5213477" y="1133731"/>
                </a:lnTo>
                <a:lnTo>
                  <a:pt x="5213477" y="5245005"/>
                </a:lnTo>
                <a:lnTo>
                  <a:pt x="3534514" y="6858000"/>
                </a:lnTo>
                <a:lnTo>
                  <a:pt x="1676654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460C4E-6B86-CA07-B86E-313F497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6345936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4F1EE02-01B2-B1A7-8C1D-93337F4EE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5971032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91923A78-A1D5-B419-C2EC-74FF8A4326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6E0B67-C7F9-39E3-8641-110D8CC201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9032" y="2724912"/>
            <a:ext cx="3922776" cy="29443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55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AD11785-AC9A-022B-D5A2-883AA0782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  <a:custGeom>
            <a:avLst/>
            <a:gdLst>
              <a:gd name="connsiteX0" fmla="*/ 0 w 6766560"/>
              <a:gd name="connsiteY0" fmla="*/ 0 h 6858000"/>
              <a:gd name="connsiteX1" fmla="*/ 6766560 w 6766560"/>
              <a:gd name="connsiteY1" fmla="*/ 0 h 6858000"/>
              <a:gd name="connsiteX2" fmla="*/ 6766560 w 6766560"/>
              <a:gd name="connsiteY2" fmla="*/ 6858000 h 6858000"/>
              <a:gd name="connsiteX3" fmla="*/ 0 w 6766560"/>
              <a:gd name="connsiteY3" fmla="*/ 6858000 h 6858000"/>
              <a:gd name="connsiteX4" fmla="*/ 0 w 6766560"/>
              <a:gd name="connsiteY4" fmla="*/ 6803136 h 6858000"/>
              <a:gd name="connsiteX5" fmla="*/ 2240742 w 6766560"/>
              <a:gd name="connsiteY5" fmla="*/ 6803136 h 6858000"/>
              <a:gd name="connsiteX6" fmla="*/ 2299334 w 6766560"/>
              <a:gd name="connsiteY6" fmla="*/ 6568768 h 6858000"/>
              <a:gd name="connsiteX7" fmla="*/ 0 w 6766560"/>
              <a:gd name="connsiteY7" fmla="*/ 65687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6560" h="6858000">
                <a:moveTo>
                  <a:pt x="0" y="0"/>
                </a:moveTo>
                <a:lnTo>
                  <a:pt x="6766560" y="0"/>
                </a:lnTo>
                <a:lnTo>
                  <a:pt x="6766560" y="6858000"/>
                </a:lnTo>
                <a:lnTo>
                  <a:pt x="0" y="6858000"/>
                </a:lnTo>
                <a:lnTo>
                  <a:pt x="0" y="6803136"/>
                </a:lnTo>
                <a:lnTo>
                  <a:pt x="2240742" y="6803136"/>
                </a:lnTo>
                <a:lnTo>
                  <a:pt x="2299334" y="6568768"/>
                </a:lnTo>
                <a:lnTo>
                  <a:pt x="0" y="6568768"/>
                </a:lnTo>
                <a:close/>
              </a:path>
            </a:pathLst>
          </a:custGeom>
        </p:spPr>
        <p:txBody>
          <a:bodyPr wrap="square"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1EF2190-F8C4-3961-DBA7-5C1A52B28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35210" y="0"/>
            <a:ext cx="6994357" cy="6857997"/>
          </a:xfrm>
          <a:custGeom>
            <a:avLst/>
            <a:gdLst>
              <a:gd name="connsiteX0" fmla="*/ 1714499 w 6994357"/>
              <a:gd name="connsiteY0" fmla="*/ 0 h 6857997"/>
              <a:gd name="connsiteX1" fmla="*/ 6994357 w 6994357"/>
              <a:gd name="connsiteY1" fmla="*/ 0 h 6857997"/>
              <a:gd name="connsiteX2" fmla="*/ 5279858 w 6994357"/>
              <a:gd name="connsiteY2" fmla="*/ 6857997 h 6857997"/>
              <a:gd name="connsiteX3" fmla="*/ 3730973 w 6994357"/>
              <a:gd name="connsiteY3" fmla="*/ 6857997 h 6857997"/>
              <a:gd name="connsiteX4" fmla="*/ 3789564 w 6994357"/>
              <a:gd name="connsiteY4" fmla="*/ 6623632 h 6857997"/>
              <a:gd name="connsiteX5" fmla="*/ 649198 w 6994357"/>
              <a:gd name="connsiteY5" fmla="*/ 6623632 h 6857997"/>
              <a:gd name="connsiteX6" fmla="*/ 590607 w 6994357"/>
              <a:gd name="connsiteY6" fmla="*/ 6857997 h 6857997"/>
              <a:gd name="connsiteX7" fmla="*/ 0 w 6994357"/>
              <a:gd name="connsiteY7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94357" h="6857997">
                <a:moveTo>
                  <a:pt x="1714499" y="0"/>
                </a:moveTo>
                <a:lnTo>
                  <a:pt x="6994357" y="0"/>
                </a:lnTo>
                <a:lnTo>
                  <a:pt x="5279858" y="6857997"/>
                </a:lnTo>
                <a:lnTo>
                  <a:pt x="3730973" y="6857997"/>
                </a:lnTo>
                <a:lnTo>
                  <a:pt x="3789564" y="6623632"/>
                </a:lnTo>
                <a:lnTo>
                  <a:pt x="649198" y="6623632"/>
                </a:lnTo>
                <a:lnTo>
                  <a:pt x="590607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2743200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654296"/>
            <a:ext cx="5504688" cy="1545336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998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731E-CED9-840B-1719-42D1BEAA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74720"/>
            <a:ext cx="5468112" cy="1444752"/>
          </a:xfrm>
        </p:spPr>
        <p:txBody>
          <a:bodyPr lIns="0" tIns="0" rIns="0" bIns="0" anchor="t">
            <a:noAutofit/>
          </a:bodyPr>
          <a:lstStyle>
            <a:lvl1pPr>
              <a:defRPr sz="5500" b="1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848C7-D26F-AC1D-FEED-959297BAE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6191-24BB-B445-814B-022367D3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17CCD23D-9FBE-BCA1-7BD4-A558E8A2AA7F}"/>
              </a:ext>
            </a:extLst>
          </p:cNvPr>
          <p:cNvSpPr/>
          <p:nvPr userDrawn="1"/>
        </p:nvSpPr>
        <p:spPr>
          <a:xfrm rot="5400000" flipH="1" flipV="1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37255-CD95-C6F3-3F34-268CCCFDE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73952" y="512064"/>
            <a:ext cx="5394960" cy="53583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3E03FB2-A36A-C4BC-D32C-C9D79FA13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1938528"/>
            <a:ext cx="5468112" cy="144475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491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9BFF52DA-D268-8BCB-C72B-0C57ED703C12}"/>
              </a:ext>
            </a:extLst>
          </p:cNvPr>
          <p:cNvSpPr/>
          <p:nvPr userDrawn="1"/>
        </p:nvSpPr>
        <p:spPr>
          <a:xfrm rot="16200000" flipH="1" flipV="1">
            <a:off x="10066638" y="-1294752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68F2478-FF44-9B20-A176-F2CC3225E2FC}"/>
              </a:ext>
            </a:extLst>
          </p:cNvPr>
          <p:cNvSpPr/>
          <p:nvPr userDrawn="1"/>
        </p:nvSpPr>
        <p:spPr>
          <a:xfrm>
            <a:off x="1" y="5678455"/>
            <a:ext cx="4824683" cy="1179545"/>
          </a:xfrm>
          <a:custGeom>
            <a:avLst/>
            <a:gdLst>
              <a:gd name="connsiteX0" fmla="*/ 0 w 4824683"/>
              <a:gd name="connsiteY0" fmla="*/ 0 h 1179545"/>
              <a:gd name="connsiteX1" fmla="*/ 4824683 w 4824683"/>
              <a:gd name="connsiteY1" fmla="*/ 1179545 h 1179545"/>
              <a:gd name="connsiteX2" fmla="*/ 4659791 w 4824683"/>
              <a:gd name="connsiteY2" fmla="*/ 1179545 h 1179545"/>
              <a:gd name="connsiteX3" fmla="*/ 0 w 4824683"/>
              <a:gd name="connsiteY3" fmla="*/ 40314 h 117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4683" h="1179545">
                <a:moveTo>
                  <a:pt x="0" y="0"/>
                </a:moveTo>
                <a:lnTo>
                  <a:pt x="4824683" y="1179545"/>
                </a:lnTo>
                <a:lnTo>
                  <a:pt x="4659791" y="1179545"/>
                </a:lnTo>
                <a:lnTo>
                  <a:pt x="0" y="40314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6F6DEC-A2BE-0211-54C4-9073E7CED16A}"/>
              </a:ext>
            </a:extLst>
          </p:cNvPr>
          <p:cNvSpPr/>
          <p:nvPr userDrawn="1"/>
        </p:nvSpPr>
        <p:spPr>
          <a:xfrm>
            <a:off x="0" y="0"/>
            <a:ext cx="776325" cy="3175394"/>
          </a:xfrm>
          <a:custGeom>
            <a:avLst/>
            <a:gdLst>
              <a:gd name="connsiteX0" fmla="*/ 736011 w 776325"/>
              <a:gd name="connsiteY0" fmla="*/ 0 h 3175394"/>
              <a:gd name="connsiteX1" fmla="*/ 776325 w 776325"/>
              <a:gd name="connsiteY1" fmla="*/ 0 h 3175394"/>
              <a:gd name="connsiteX2" fmla="*/ 0 w 776325"/>
              <a:gd name="connsiteY2" fmla="*/ 3175394 h 3175394"/>
              <a:gd name="connsiteX3" fmla="*/ 0 w 776325"/>
              <a:gd name="connsiteY3" fmla="*/ 3010498 h 317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325" h="3175394">
                <a:moveTo>
                  <a:pt x="736011" y="0"/>
                </a:moveTo>
                <a:lnTo>
                  <a:pt x="776325" y="0"/>
                </a:lnTo>
                <a:lnTo>
                  <a:pt x="0" y="3175394"/>
                </a:lnTo>
                <a:lnTo>
                  <a:pt x="0" y="3010498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C731E-CED9-840B-1719-42D1BEAA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29000"/>
            <a:ext cx="4572000" cy="676656"/>
          </a:xfrm>
        </p:spPr>
        <p:txBody>
          <a:bodyPr lIns="0" tIns="0" rIns="0" bIns="0" anchor="t">
            <a:noAutofit/>
          </a:bodyPr>
          <a:lstStyle>
            <a:lvl1pPr>
              <a:defRPr sz="5500" b="1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848C7-D26F-AC1D-FEED-959297BAE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6191-24BB-B445-814B-022367D3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37255-CD95-C6F3-3F34-268CCCFDE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03520" y="1234440"/>
            <a:ext cx="6281928" cy="4389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3E03FB2-A36A-C4BC-D32C-C9D79FA13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2587752"/>
            <a:ext cx="4572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040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DEBD92-1C41-6D85-3E82-EAA34BEB43AA}"/>
              </a:ext>
            </a:extLst>
          </p:cNvPr>
          <p:cNvCxnSpPr>
            <a:cxnSpLocks/>
          </p:cNvCxnSpPr>
          <p:nvPr/>
        </p:nvCxnSpPr>
        <p:spPr>
          <a:xfrm>
            <a:off x="198783" y="-1"/>
            <a:ext cx="1400619" cy="68580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D3F7AD-ADD7-0F77-7DD9-738EA16C1158}"/>
              </a:ext>
            </a:extLst>
          </p:cNvPr>
          <p:cNvCxnSpPr>
            <a:cxnSpLocks/>
          </p:cNvCxnSpPr>
          <p:nvPr/>
        </p:nvCxnSpPr>
        <p:spPr>
          <a:xfrm flipV="1">
            <a:off x="-41350" y="-1"/>
            <a:ext cx="3905034" cy="30214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236170-F5BA-8DBF-9253-ADD639CD9680}"/>
              </a:ext>
            </a:extLst>
          </p:cNvPr>
          <p:cNvCxnSpPr>
            <a:cxnSpLocks/>
          </p:cNvCxnSpPr>
          <p:nvPr/>
        </p:nvCxnSpPr>
        <p:spPr>
          <a:xfrm flipV="1">
            <a:off x="8567307" y="3556215"/>
            <a:ext cx="3635673" cy="330178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BC246A-C926-C74B-144A-A22102636CDD}"/>
              </a:ext>
            </a:extLst>
          </p:cNvPr>
          <p:cNvCxnSpPr>
            <a:cxnSpLocks/>
          </p:cNvCxnSpPr>
          <p:nvPr/>
        </p:nvCxnSpPr>
        <p:spPr>
          <a:xfrm>
            <a:off x="-41350" y="5074694"/>
            <a:ext cx="4540685" cy="178330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D238B8-F8BC-E02D-82F6-C32EA1C25B03}"/>
              </a:ext>
            </a:extLst>
          </p:cNvPr>
          <p:cNvCxnSpPr>
            <a:cxnSpLocks/>
          </p:cNvCxnSpPr>
          <p:nvPr/>
        </p:nvCxnSpPr>
        <p:spPr>
          <a:xfrm>
            <a:off x="10758601" y="-1"/>
            <a:ext cx="1026368" cy="68580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87E33-E292-84DB-CFC5-037767DED5E7}"/>
              </a:ext>
            </a:extLst>
          </p:cNvPr>
          <p:cNvCxnSpPr>
            <a:cxnSpLocks/>
          </p:cNvCxnSpPr>
          <p:nvPr/>
        </p:nvCxnSpPr>
        <p:spPr>
          <a:xfrm>
            <a:off x="8116008" y="-1"/>
            <a:ext cx="4086972" cy="139147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CE7118C-0FB4-0CF3-538A-23903573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24" y="1591056"/>
            <a:ext cx="8055864" cy="3127248"/>
          </a:xfrm>
        </p:spPr>
        <p:txBody>
          <a:bodyPr lIns="0" tIns="0" rIns="0" bIns="0" anchor="t">
            <a:noAutofit/>
          </a:bodyPr>
          <a:lstStyle>
            <a:lvl1pPr algn="ctr">
              <a:defRPr sz="5500" baseline="0">
                <a:ln w="15875">
                  <a:solidFill>
                    <a:schemeClr val="accent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Graphic 6" descr="Open quotation mark outline">
            <a:extLst>
              <a:ext uri="{FF2B5EF4-FFF2-40B4-BE49-F238E27FC236}">
                <a16:creationId xmlns:a16="http://schemas.microsoft.com/office/drawing/2014/main" id="{827EAF0A-A165-45C2-7F1B-61B5C38C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875" y="-1"/>
            <a:ext cx="1602058" cy="1592765"/>
          </a:xfrm>
          <a:prstGeom prst="rect">
            <a:avLst/>
          </a:prstGeom>
        </p:spPr>
      </p:pic>
      <p:pic>
        <p:nvPicPr>
          <p:cNvPr id="13" name="Graphic 6" descr="Open quotation mark outline">
            <a:extLst>
              <a:ext uri="{FF2B5EF4-FFF2-40B4-BE49-F238E27FC236}">
                <a16:creationId xmlns:a16="http://schemas.microsoft.com/office/drawing/2014/main" id="{1B0A1E52-4B54-E702-39EA-2FDB43123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23068" y="5190808"/>
            <a:ext cx="1602058" cy="159276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155AF48D-93E9-E6EC-EAC5-B732F28C4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0904" y="4727448"/>
            <a:ext cx="6766560" cy="159105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574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2131924-67CB-28AA-2CD5-687CBCB44E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2506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2FAB-5DFD-93F0-4BFE-135A8C33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5468112" cy="1435608"/>
          </a:xfrm>
        </p:spPr>
        <p:txBody>
          <a:bodyPr lIns="0" tIns="0" rIns="0" bIns="0" anchor="t">
            <a:noAutofit/>
          </a:bodyPr>
          <a:lstStyle>
            <a:lvl1pPr>
              <a:defRPr sz="5500" cap="all" baseline="0">
                <a:ln w="158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E009C-9966-E783-9CB7-DEB9BFA170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623F-3EFD-A383-6EFD-529A7DF5F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F325E0F-FFBB-4476-43B8-9D2D928EFE7D}"/>
              </a:ext>
            </a:extLst>
          </p:cNvPr>
          <p:cNvSpPr/>
          <p:nvPr userDrawn="1"/>
        </p:nvSpPr>
        <p:spPr>
          <a:xfrm>
            <a:off x="6344362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4081149-7668-2C87-E43C-4412E70F4A91}"/>
              </a:ext>
            </a:extLst>
          </p:cNvPr>
          <p:cNvSpPr/>
          <p:nvPr userDrawn="1"/>
        </p:nvSpPr>
        <p:spPr>
          <a:xfrm>
            <a:off x="9189299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92E5EB0-A658-029E-D5D0-BCE1574A221C}"/>
              </a:ext>
            </a:extLst>
          </p:cNvPr>
          <p:cNvSpPr/>
          <p:nvPr userDrawn="1"/>
        </p:nvSpPr>
        <p:spPr>
          <a:xfrm>
            <a:off x="654488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41C4C8C-CA8B-DF1C-4CE4-72AA201276FD}"/>
              </a:ext>
            </a:extLst>
          </p:cNvPr>
          <p:cNvSpPr/>
          <p:nvPr userDrawn="1"/>
        </p:nvSpPr>
        <p:spPr>
          <a:xfrm>
            <a:off x="3499425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90C1AB6-97D1-A546-4CDB-581820C372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5391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551A569-6887-AF4A-69C0-04FEFAB0B4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8276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A43DE41-07D6-C365-F274-A56FE59E1C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81160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4C40CC6-4591-55BF-FD47-0E28F9C8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1792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450C7AB-27EC-6384-E4E4-3C73E497D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1792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F12C028-16B0-8E76-94E3-D70BAA13B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5576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9FC0685-4E19-6701-97D2-E725CD514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5576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32DF73F-AB65-F574-3868-8473DFC2A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9360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AE61294-AE0F-FD37-A192-24B9AED9E7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0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9811CA8-206B-8729-28D2-11B5F82757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53144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EC9E02F9-887E-4842-4BDD-DE7C0B25BA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53144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5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CD08B2E-1A27-1339-B056-40F503A020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8178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2FAB-5DFD-93F0-4BFE-135A8C33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7260336" cy="1417320"/>
          </a:xfrm>
        </p:spPr>
        <p:txBody>
          <a:bodyPr lIns="0" tIns="0" rIns="0" bIns="0" anchor="t">
            <a:noAutofit/>
          </a:bodyPr>
          <a:lstStyle>
            <a:lvl1pPr>
              <a:defRPr sz="5500" cap="all" baseline="0">
                <a:ln w="158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E009C-9966-E783-9CB7-DEB9BFA170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623F-3EFD-A383-6EFD-529A7DF5F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5D11F-6341-A8CE-C7B8-E0D11689EC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57900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5D408B46-3F0C-8348-6990-1A9B5E060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7622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E49EA0B6-BDA2-7C47-3BF4-B0183E16ED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7344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4C40CC6-4591-55BF-FD47-0E28F9C8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0936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450C7AB-27EC-6384-E4E4-3C73E497D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F12C028-16B0-8E76-94E3-D70BAA13B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8728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9FC0685-4E19-6701-97D2-E725CD514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38728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32DF73F-AB65-F574-3868-8473DFC2A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AE61294-AE0F-FD37-A192-24B9AED9E7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6520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9811CA8-206B-8729-28D2-11B5F82757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54312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EC9E02F9-887E-4842-4BDD-DE7C0B25BA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54312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F149B342-A3F4-6E89-B4C6-2B522C9BF03B}"/>
              </a:ext>
            </a:extLst>
          </p:cNvPr>
          <p:cNvSpPr/>
          <p:nvPr userDrawn="1"/>
        </p:nvSpPr>
        <p:spPr>
          <a:xfrm>
            <a:off x="7887809" y="-23198"/>
            <a:ext cx="3204758" cy="257567"/>
          </a:xfrm>
          <a:custGeom>
            <a:avLst/>
            <a:gdLst>
              <a:gd name="connsiteX0" fmla="*/ 64392 w 3204758"/>
              <a:gd name="connsiteY0" fmla="*/ 0 h 257567"/>
              <a:gd name="connsiteX1" fmla="*/ 3204758 w 3204758"/>
              <a:gd name="connsiteY1" fmla="*/ 0 h 257567"/>
              <a:gd name="connsiteX2" fmla="*/ 3140366 w 3204758"/>
              <a:gd name="connsiteY2" fmla="*/ 257567 h 257567"/>
              <a:gd name="connsiteX3" fmla="*/ 0 w 3204758"/>
              <a:gd name="connsiteY3" fmla="*/ 257567 h 25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4758" h="257567">
                <a:moveTo>
                  <a:pt x="64392" y="0"/>
                </a:moveTo>
                <a:lnTo>
                  <a:pt x="3204758" y="0"/>
                </a:lnTo>
                <a:lnTo>
                  <a:pt x="3140366" y="257567"/>
                </a:lnTo>
                <a:lnTo>
                  <a:pt x="0" y="257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D447C9B3-7A22-F930-6CED-FB28EED0CCF5}"/>
              </a:ext>
            </a:extLst>
          </p:cNvPr>
          <p:cNvSpPr/>
          <p:nvPr userDrawn="1"/>
        </p:nvSpPr>
        <p:spPr>
          <a:xfrm>
            <a:off x="758082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5972FF33-52A0-D38A-FAB1-FA692E78FBF1}"/>
              </a:ext>
            </a:extLst>
          </p:cNvPr>
          <p:cNvSpPr/>
          <p:nvPr userDrawn="1"/>
        </p:nvSpPr>
        <p:spPr>
          <a:xfrm>
            <a:off x="9487248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F3F993CE-FEDE-89EE-7CD3-77BAA7847DC2}"/>
              </a:ext>
            </a:extLst>
          </p:cNvPr>
          <p:cNvSpPr/>
          <p:nvPr userDrawn="1"/>
        </p:nvSpPr>
        <p:spPr>
          <a:xfrm>
            <a:off x="6577526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0E731F75-2A89-DA64-7A14-610DBF8F1ED8}"/>
              </a:ext>
            </a:extLst>
          </p:cNvPr>
          <p:cNvSpPr/>
          <p:nvPr userDrawn="1"/>
        </p:nvSpPr>
        <p:spPr>
          <a:xfrm>
            <a:off x="3667804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DCCA3906-052B-CF79-628E-5E0C081BE400}"/>
              </a:ext>
            </a:extLst>
          </p:cNvPr>
          <p:cNvSpPr/>
          <p:nvPr userDrawn="1"/>
        </p:nvSpPr>
        <p:spPr>
          <a:xfrm>
            <a:off x="758082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F9B6B24C-61B3-0F91-EC83-84A297108592}"/>
              </a:ext>
            </a:extLst>
          </p:cNvPr>
          <p:cNvSpPr/>
          <p:nvPr userDrawn="1"/>
        </p:nvSpPr>
        <p:spPr>
          <a:xfrm>
            <a:off x="9487248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7AC13754-D48E-AAF0-992F-594A4EE28D8B}"/>
              </a:ext>
            </a:extLst>
          </p:cNvPr>
          <p:cNvSpPr/>
          <p:nvPr userDrawn="1"/>
        </p:nvSpPr>
        <p:spPr>
          <a:xfrm>
            <a:off x="6577526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1E82208D-CAFA-8B11-D4E8-2420C1CD863A}"/>
              </a:ext>
            </a:extLst>
          </p:cNvPr>
          <p:cNvSpPr/>
          <p:nvPr userDrawn="1"/>
        </p:nvSpPr>
        <p:spPr>
          <a:xfrm>
            <a:off x="3667804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76E7F0BA-340A-70F3-47FB-B6E9D8A7918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8178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E816629-DA97-E685-40F4-768F366FE6D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757900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A23D1D51-C141-0DE8-9FCE-41630611B2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667622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91D06723-3EA9-1463-71BE-8359023D490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77344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EDB02667-75DD-3AE0-BAA1-B3515E86C7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936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81B39FB-4E49-BE59-87D4-1343901EDFD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936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DFDA8BE5-38C5-0AD5-D2AB-532AD3A1CD9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38728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4E6A6F4D-D8BD-0134-A96A-B5D1D8F75E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538728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30335191-F108-1444-13A9-DC06A0504E5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46520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E34CD1B3-EC0A-2B8B-8E08-8F1D91C4499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46520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5D7C5E80-F9AA-4BCC-8155-925C1A6C800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54312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BC33FAD1-3F22-5FE2-9A84-8D2BAE1B78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54312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245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90" y="381000"/>
            <a:ext cx="10984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825625"/>
            <a:ext cx="5490210" cy="3429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1E854BE-CF39-EF27-9D7B-11DB950D6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cap="all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B8B55D1-DE0D-79B9-9FE8-7294AFCC7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26C3A6-3F37-BCF0-303D-F127E0721BC0}"/>
              </a:ext>
            </a:extLst>
          </p:cNvPr>
          <p:cNvCxnSpPr>
            <a:cxnSpLocks/>
          </p:cNvCxnSpPr>
          <p:nvPr userDrawn="1"/>
        </p:nvCxnSpPr>
        <p:spPr>
          <a:xfrm>
            <a:off x="11067254" y="6194933"/>
            <a:ext cx="0" cy="329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  <p:sldLayoutId id="2147483678" r:id="rId3"/>
    <p:sldLayoutId id="2147483680" r:id="rId4"/>
    <p:sldLayoutId id="2147483681" r:id="rId5"/>
    <p:sldLayoutId id="2147483676" r:id="rId6"/>
    <p:sldLayoutId id="2147483682" r:id="rId7"/>
    <p:sldLayoutId id="2147483683" r:id="rId8"/>
    <p:sldLayoutId id="2147483684" r:id="rId9"/>
    <p:sldLayoutId id="2147483701" r:id="rId10"/>
    <p:sldLayoutId id="2147483700" r:id="rId11"/>
    <p:sldLayoutId id="2147483690" r:id="rId12"/>
    <p:sldLayoutId id="2147483697" r:id="rId13"/>
    <p:sldLayoutId id="2147483698" r:id="rId14"/>
    <p:sldLayoutId id="2147483699" r:id="rId15"/>
    <p:sldLayoutId id="2147483656" r:id="rId16"/>
    <p:sldLayoutId id="214748370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>
          <a:ln w="15875">
            <a:solidFill>
              <a:schemeClr val="bg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65ECD-62D6-CD00-631D-84160267BC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</p:txBody>
      </p:sp>
      <p:pic>
        <p:nvPicPr>
          <p:cNvPr id="53" name="Picture Placeholder 52" descr="Woman lifting weights">
            <a:extLst>
              <a:ext uri="{FF2B5EF4-FFF2-40B4-BE49-F238E27FC236}">
                <a16:creationId xmlns:a16="http://schemas.microsoft.com/office/drawing/2014/main" id="{3DC5F735-3F73-FB0D-3311-B5CC89E0E9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6" b="1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065871C-4CA5-9A7A-6CE8-8BCCC7220B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YOUR FITNESS JOURNEY BEGINS TODAY </a:t>
            </a:r>
            <a:br>
              <a:rPr lang="en-US" dirty="0"/>
            </a:br>
            <a:endParaRPr lang="en-US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97A8FCF-F260-EA85-2017-3DF9EEDAFE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ASANa</a:t>
            </a:r>
            <a:r>
              <a:rPr lang="en-US" dirty="0"/>
              <a:t> ai</a:t>
            </a:r>
          </a:p>
          <a:p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46711A-2B26-6B93-2F02-D82BE9F5D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60491" y="2"/>
            <a:ext cx="5331508" cy="6857998"/>
          </a:xfrm>
          <a:custGeom>
            <a:avLst/>
            <a:gdLst>
              <a:gd name="connsiteX0" fmla="*/ 5331508 w 5331508"/>
              <a:gd name="connsiteY0" fmla="*/ 2601121 h 6857998"/>
              <a:gd name="connsiteX1" fmla="*/ 5331508 w 5331508"/>
              <a:gd name="connsiteY1" fmla="*/ 2656136 h 6857998"/>
              <a:gd name="connsiteX2" fmla="*/ 101914 w 5331508"/>
              <a:gd name="connsiteY2" fmla="*/ 6857998 h 6857998"/>
              <a:gd name="connsiteX3" fmla="*/ 33441 w 5331508"/>
              <a:gd name="connsiteY3" fmla="*/ 6857998 h 6857998"/>
              <a:gd name="connsiteX4" fmla="*/ 107103 w 5331508"/>
              <a:gd name="connsiteY4" fmla="*/ 0 h 6857998"/>
              <a:gd name="connsiteX5" fmla="*/ 5331508 w 5331508"/>
              <a:gd name="connsiteY5" fmla="*/ 2052302 h 6857998"/>
              <a:gd name="connsiteX6" fmla="*/ 5331508 w 5331508"/>
              <a:gd name="connsiteY6" fmla="*/ 2094374 h 6857998"/>
              <a:gd name="connsiteX7" fmla="*/ 0 w 5331508"/>
              <a:gd name="connsiteY7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1508" h="6857998">
                <a:moveTo>
                  <a:pt x="5331508" y="2601121"/>
                </a:moveTo>
                <a:lnTo>
                  <a:pt x="5331508" y="2656136"/>
                </a:lnTo>
                <a:lnTo>
                  <a:pt x="101914" y="6857998"/>
                </a:lnTo>
                <a:lnTo>
                  <a:pt x="33441" y="6857998"/>
                </a:lnTo>
                <a:close/>
                <a:moveTo>
                  <a:pt x="107103" y="0"/>
                </a:moveTo>
                <a:lnTo>
                  <a:pt x="5331508" y="2052302"/>
                </a:lnTo>
                <a:lnTo>
                  <a:pt x="5331508" y="20943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12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Tree pose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006C1E7-11AA-86D0-885A-11C8BC535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/>
          <a:lstStyle/>
          <a:p>
            <a:r>
              <a:rPr lang="en-US" dirty="0"/>
              <a:t>Pose detector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7" name="Picture 6" descr="A screenshot of a person&#10;&#10;Description automatically generated">
            <a:extLst>
              <a:ext uri="{FF2B5EF4-FFF2-40B4-BE49-F238E27FC236}">
                <a16:creationId xmlns:a16="http://schemas.microsoft.com/office/drawing/2014/main" id="{DCEE007D-6B6F-1337-36DA-436C31713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2249425"/>
            <a:ext cx="6337140" cy="42926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AC543D3-1D06-8BBB-00F4-D54B0EE001B5}"/>
              </a:ext>
            </a:extLst>
          </p:cNvPr>
          <p:cNvSpPr txBox="1">
            <a:spLocks/>
          </p:cNvSpPr>
          <p:nvPr/>
        </p:nvSpPr>
        <p:spPr>
          <a:xfrm>
            <a:off x="7466549" y="2932647"/>
            <a:ext cx="4047954" cy="15321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i="0" kern="1200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Anomaly because hands are not joined</a:t>
            </a:r>
          </a:p>
        </p:txBody>
      </p:sp>
    </p:spTree>
    <p:extLst>
      <p:ext uri="{BB962C8B-B14F-4D97-AF65-F5344CB8AC3E}">
        <p14:creationId xmlns:p14="http://schemas.microsoft.com/office/powerpoint/2010/main" val="671152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Tree pose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006C1E7-11AA-86D0-885A-11C8BC535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/>
          <a:lstStyle/>
          <a:p>
            <a:r>
              <a:rPr lang="en-US" dirty="0"/>
              <a:t>Pose detector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18" name="Picture 17" descr="A person standing on a wall with green lines&#10;&#10;Description automatically generated">
            <a:extLst>
              <a:ext uri="{FF2B5EF4-FFF2-40B4-BE49-F238E27FC236}">
                <a16:creationId xmlns:a16="http://schemas.microsoft.com/office/drawing/2014/main" id="{D60A9860-8295-4198-4ED4-7C6D1532C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1" y="2249424"/>
            <a:ext cx="6286894" cy="429266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C6F0BA7-A00C-A92B-A988-9CA34F5FB4C2}"/>
              </a:ext>
            </a:extLst>
          </p:cNvPr>
          <p:cNvSpPr txBox="1">
            <a:spLocks/>
          </p:cNvSpPr>
          <p:nvPr/>
        </p:nvSpPr>
        <p:spPr>
          <a:xfrm>
            <a:off x="7466549" y="2991366"/>
            <a:ext cx="4047954" cy="158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i="0" kern="1200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Perfect pose</a:t>
            </a:r>
          </a:p>
        </p:txBody>
      </p:sp>
    </p:spTree>
    <p:extLst>
      <p:ext uri="{BB962C8B-B14F-4D97-AF65-F5344CB8AC3E}">
        <p14:creationId xmlns:p14="http://schemas.microsoft.com/office/powerpoint/2010/main" val="2928090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Chair Pose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8D1394-72A5-4AF2-C58F-DF009B292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/>
          <a:lstStyle/>
          <a:p>
            <a:r>
              <a:rPr lang="en-US" dirty="0"/>
              <a:t>Pose detector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14" name="Picture 13" descr="A person standing in a room&#10;&#10;Description automatically generated">
            <a:extLst>
              <a:ext uri="{FF2B5EF4-FFF2-40B4-BE49-F238E27FC236}">
                <a16:creationId xmlns:a16="http://schemas.microsoft.com/office/drawing/2014/main" id="{7C6F1F0B-E53B-22C2-083C-A75722BB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249424"/>
            <a:ext cx="6311993" cy="4292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96B38-6B6E-F288-3E2F-B9330ADCE4DE}"/>
              </a:ext>
            </a:extLst>
          </p:cNvPr>
          <p:cNvSpPr txBox="1">
            <a:spLocks/>
          </p:cNvSpPr>
          <p:nvPr/>
        </p:nvSpPr>
        <p:spPr>
          <a:xfrm>
            <a:off x="7466549" y="2932647"/>
            <a:ext cx="4047954" cy="15321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i="0" kern="1200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Anomaly because hip joint is not in proper angle</a:t>
            </a:r>
          </a:p>
        </p:txBody>
      </p:sp>
    </p:spTree>
    <p:extLst>
      <p:ext uri="{BB962C8B-B14F-4D97-AF65-F5344CB8AC3E}">
        <p14:creationId xmlns:p14="http://schemas.microsoft.com/office/powerpoint/2010/main" val="3062617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Chair Pose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8D1394-72A5-4AF2-C58F-DF009B292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/>
          <a:lstStyle/>
          <a:p>
            <a:r>
              <a:rPr lang="en-US" dirty="0"/>
              <a:t>Pose detector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16" name="Picture 15" descr="A screenshot of a person's body&#10;&#10;Description automatically generated">
            <a:extLst>
              <a:ext uri="{FF2B5EF4-FFF2-40B4-BE49-F238E27FC236}">
                <a16:creationId xmlns:a16="http://schemas.microsoft.com/office/drawing/2014/main" id="{8672DCE4-11EE-67F9-85B9-460DF8DDD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278893"/>
            <a:ext cx="6311993" cy="426319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BC5E956-1F77-BEB5-200C-B9D30C2F9E32}"/>
              </a:ext>
            </a:extLst>
          </p:cNvPr>
          <p:cNvSpPr txBox="1">
            <a:spLocks/>
          </p:cNvSpPr>
          <p:nvPr/>
        </p:nvSpPr>
        <p:spPr>
          <a:xfrm>
            <a:off x="7466549" y="2991366"/>
            <a:ext cx="4047954" cy="158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i="0" kern="1200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Perfect pose</a:t>
            </a:r>
          </a:p>
        </p:txBody>
      </p:sp>
    </p:spTree>
    <p:extLst>
      <p:ext uri="{BB962C8B-B14F-4D97-AF65-F5344CB8AC3E}">
        <p14:creationId xmlns:p14="http://schemas.microsoft.com/office/powerpoint/2010/main" val="3791667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cobra pose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C3189BF-0A54-48F1-5386-EC2085199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/>
          <a:lstStyle/>
          <a:p>
            <a:r>
              <a:rPr lang="en-US" dirty="0"/>
              <a:t>Pose detector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14" name="Picture 13" descr="A person doing yoga on the floor&#10;&#10;Description automatically generated">
            <a:extLst>
              <a:ext uri="{FF2B5EF4-FFF2-40B4-BE49-F238E27FC236}">
                <a16:creationId xmlns:a16="http://schemas.microsoft.com/office/drawing/2014/main" id="{34B631BB-F266-EB4E-A07D-EAA750F2E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267639"/>
            <a:ext cx="6311993" cy="427444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FBF2191-65B6-731A-175B-8F8B685E4D7F}"/>
              </a:ext>
            </a:extLst>
          </p:cNvPr>
          <p:cNvSpPr txBox="1">
            <a:spLocks/>
          </p:cNvSpPr>
          <p:nvPr/>
        </p:nvSpPr>
        <p:spPr>
          <a:xfrm>
            <a:off x="7466549" y="2932647"/>
            <a:ext cx="4047954" cy="15321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i="0" kern="1200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Anomaly because waist is not properly </a:t>
            </a:r>
            <a:r>
              <a:rPr lang="en-US" sz="3600" dirty="0" err="1"/>
              <a:t>streached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29234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cobra pose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C3189BF-0A54-48F1-5386-EC2085199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/>
          <a:lstStyle/>
          <a:p>
            <a:r>
              <a:rPr lang="en-US" dirty="0"/>
              <a:t>Pose detector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7" name="Picture 6" descr="A person stretching on a mat&#10;&#10;Description automatically generated">
            <a:extLst>
              <a:ext uri="{FF2B5EF4-FFF2-40B4-BE49-F238E27FC236}">
                <a16:creationId xmlns:a16="http://schemas.microsoft.com/office/drawing/2014/main" id="{9545661E-BECF-5657-D767-DBCA613C2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224194"/>
            <a:ext cx="6311993" cy="43178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6324DFA-9E2B-404A-65E9-1AFB641C7571}"/>
              </a:ext>
            </a:extLst>
          </p:cNvPr>
          <p:cNvSpPr txBox="1">
            <a:spLocks/>
          </p:cNvSpPr>
          <p:nvPr/>
        </p:nvSpPr>
        <p:spPr>
          <a:xfrm>
            <a:off x="7466549" y="2991366"/>
            <a:ext cx="4047954" cy="158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i="0" kern="1200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Perfect pose</a:t>
            </a:r>
          </a:p>
        </p:txBody>
      </p:sp>
    </p:spTree>
    <p:extLst>
      <p:ext uri="{BB962C8B-B14F-4D97-AF65-F5344CB8AC3E}">
        <p14:creationId xmlns:p14="http://schemas.microsoft.com/office/powerpoint/2010/main" val="228976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Warrior pose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4F73B-B3B9-B8A6-FF75-2BA34F0EC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/>
          <a:lstStyle/>
          <a:p>
            <a:r>
              <a:rPr lang="en-US" dirty="0"/>
              <a:t>Pose detector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7" name="Picture 6" descr="A person stretching his leg&#10;&#10;Description automatically generated">
            <a:extLst>
              <a:ext uri="{FF2B5EF4-FFF2-40B4-BE49-F238E27FC236}">
                <a16:creationId xmlns:a16="http://schemas.microsoft.com/office/drawing/2014/main" id="{A5229866-C8DC-52B6-167F-6490F0271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249424"/>
            <a:ext cx="6311993" cy="429266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68183A-AA11-5D08-6EF1-C4F0B30A3835}"/>
              </a:ext>
            </a:extLst>
          </p:cNvPr>
          <p:cNvSpPr txBox="1">
            <a:spLocks/>
          </p:cNvSpPr>
          <p:nvPr/>
        </p:nvSpPr>
        <p:spPr>
          <a:xfrm>
            <a:off x="7466549" y="2932647"/>
            <a:ext cx="4047954" cy="15321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i="0" kern="1200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Anomaly because legs are not high enough</a:t>
            </a:r>
          </a:p>
        </p:txBody>
      </p:sp>
    </p:spTree>
    <p:extLst>
      <p:ext uri="{BB962C8B-B14F-4D97-AF65-F5344CB8AC3E}">
        <p14:creationId xmlns:p14="http://schemas.microsoft.com/office/powerpoint/2010/main" val="3979602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Warrior pose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4F73B-B3B9-B8A6-FF75-2BA34F0EC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/>
          <a:lstStyle/>
          <a:p>
            <a:r>
              <a:rPr lang="en-US" dirty="0"/>
              <a:t>Pose detector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14" name="Picture 13" descr="A person stretching his leg&#10;&#10;Description automatically generated">
            <a:extLst>
              <a:ext uri="{FF2B5EF4-FFF2-40B4-BE49-F238E27FC236}">
                <a16:creationId xmlns:a16="http://schemas.microsoft.com/office/drawing/2014/main" id="{ACC6BD02-5F32-C4FA-2A47-36E3D7A21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01" y="2249424"/>
            <a:ext cx="6265328" cy="429266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9B0F218-526F-0B7A-5808-092C68DAABB6}"/>
              </a:ext>
            </a:extLst>
          </p:cNvPr>
          <p:cNvSpPr txBox="1">
            <a:spLocks/>
          </p:cNvSpPr>
          <p:nvPr/>
        </p:nvSpPr>
        <p:spPr>
          <a:xfrm>
            <a:off x="7466549" y="2991366"/>
            <a:ext cx="4047954" cy="158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i="0" kern="1200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Perfect pose</a:t>
            </a:r>
          </a:p>
        </p:txBody>
      </p:sp>
    </p:spTree>
    <p:extLst>
      <p:ext uri="{BB962C8B-B14F-4D97-AF65-F5344CB8AC3E}">
        <p14:creationId xmlns:p14="http://schemas.microsoft.com/office/powerpoint/2010/main" val="1131005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Dog pose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672B95-EBF9-518F-FE30-0D5B1C875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/>
          <a:lstStyle/>
          <a:p>
            <a:r>
              <a:rPr lang="en-US" dirty="0"/>
              <a:t>Pose detector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7" name="Picture 6" descr="A person doing a push up&#10;&#10;Description automatically generated">
            <a:extLst>
              <a:ext uri="{FF2B5EF4-FFF2-40B4-BE49-F238E27FC236}">
                <a16:creationId xmlns:a16="http://schemas.microsoft.com/office/drawing/2014/main" id="{BA1CC3EA-ED7B-5ECB-B154-C40F07769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249424"/>
            <a:ext cx="6311993" cy="429266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85DBC3-985F-3E95-1B96-52167E1387AD}"/>
              </a:ext>
            </a:extLst>
          </p:cNvPr>
          <p:cNvSpPr txBox="1">
            <a:spLocks/>
          </p:cNvSpPr>
          <p:nvPr/>
        </p:nvSpPr>
        <p:spPr>
          <a:xfrm>
            <a:off x="7466549" y="2932647"/>
            <a:ext cx="4047954" cy="15321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i="0" kern="1200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Anomaly because legs are not straight and </a:t>
            </a:r>
            <a:r>
              <a:rPr lang="en-US" sz="3600" dirty="0" err="1"/>
              <a:t>streached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23502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Dog pose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672B95-EBF9-518F-FE30-0D5B1C875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/>
          <a:lstStyle/>
          <a:p>
            <a:r>
              <a:rPr lang="en-US" dirty="0"/>
              <a:t>Pose detector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21" name="Picture 20" descr="A person doing yoga on a mat&#10;&#10;Description automatically generated">
            <a:extLst>
              <a:ext uri="{FF2B5EF4-FFF2-40B4-BE49-F238E27FC236}">
                <a16:creationId xmlns:a16="http://schemas.microsoft.com/office/drawing/2014/main" id="{00F7F2FC-B331-03F9-2BE1-218C26E73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7" y="2249424"/>
            <a:ext cx="6311992" cy="429266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C77C2A0E-1EF6-0AAA-5563-ABEF1BFC307E}"/>
              </a:ext>
            </a:extLst>
          </p:cNvPr>
          <p:cNvSpPr txBox="1">
            <a:spLocks/>
          </p:cNvSpPr>
          <p:nvPr/>
        </p:nvSpPr>
        <p:spPr>
          <a:xfrm>
            <a:off x="7466549" y="2991366"/>
            <a:ext cx="4047954" cy="158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i="0" kern="1200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Perfect pose</a:t>
            </a:r>
          </a:p>
        </p:txBody>
      </p:sp>
    </p:spTree>
    <p:extLst>
      <p:ext uri="{BB962C8B-B14F-4D97-AF65-F5344CB8AC3E}">
        <p14:creationId xmlns:p14="http://schemas.microsoft.com/office/powerpoint/2010/main" val="206409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man resting against a storefront">
            <a:extLst>
              <a:ext uri="{FF2B5EF4-FFF2-40B4-BE49-F238E27FC236}">
                <a16:creationId xmlns:a16="http://schemas.microsoft.com/office/drawing/2014/main" id="{E8D52547-4BB6-D6EC-D44D-F2C9559CE3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7" r="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EBA792-46F4-10F8-9FFF-494B35B68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9D36AC-6517-3A33-249D-98417A49DC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E3ECDD-80A7-A99E-2458-A40BDC049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  <a:p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3A861CA2-05D4-AE97-2730-38B241E42C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pc="100" dirty="0">
                <a:latin typeface="Univers Condensed" panose="020B0506020202050204" pitchFamily="34" charset="0"/>
                <a:cs typeface="Calibri"/>
              </a:rPr>
              <a:t>INTRODUCTION</a:t>
            </a:r>
          </a:p>
          <a:p>
            <a:pPr>
              <a:lnSpc>
                <a:spcPct val="100000"/>
              </a:lnSpc>
            </a:pPr>
            <a:r>
              <a:rPr lang="en-US" sz="2400" b="1" spc="100" dirty="0">
                <a:latin typeface="Univers Condensed" panose="020B0506020202050204" pitchFamily="34" charset="0"/>
                <a:cs typeface="Calibri"/>
              </a:rPr>
              <a:t>Module list</a:t>
            </a:r>
            <a:endParaRPr lang="en-US" sz="2400" b="1" spc="100" dirty="0">
              <a:latin typeface="Univers Condensed" panose="020B050602020205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b="1" spc="100" dirty="0">
                <a:latin typeface="Univers Condensed" panose="020B0506020202050204" pitchFamily="34" charset="0"/>
                <a:cs typeface="Calibri"/>
              </a:rPr>
              <a:t>Module Explanation</a:t>
            </a:r>
            <a:endParaRPr lang="en-US" sz="2400" b="1" spc="100" dirty="0">
              <a:latin typeface="Univers Condensed" panose="020B050602020205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b="1" spc="100" dirty="0">
                <a:latin typeface="Univers Condensed" panose="020B0506020202050204" pitchFamily="34" charset="0"/>
                <a:cs typeface="Calibri"/>
              </a:rPr>
              <a:t>Thanks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E3C90-50FC-9ADB-C7FF-8749D46AEE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EA506-A6E2-5762-2A3A-C3C60595D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804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Shoulder stand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EB6F1CE-3CC0-B410-C253-87A059BBE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/>
          <a:lstStyle/>
          <a:p>
            <a:r>
              <a:rPr lang="en-US" dirty="0"/>
              <a:t>Pose detector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7" name="Picture 6" descr="A person sitting on the floor&#10;&#10;Description automatically generated">
            <a:extLst>
              <a:ext uri="{FF2B5EF4-FFF2-40B4-BE49-F238E27FC236}">
                <a16:creationId xmlns:a16="http://schemas.microsoft.com/office/drawing/2014/main" id="{2690FEF8-7795-5C31-359D-AE5308CFA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249424"/>
            <a:ext cx="6311993" cy="429266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8205E9C-1109-F1D6-9DC4-CEF888C5F9AE}"/>
              </a:ext>
            </a:extLst>
          </p:cNvPr>
          <p:cNvSpPr txBox="1">
            <a:spLocks/>
          </p:cNvSpPr>
          <p:nvPr/>
        </p:nvSpPr>
        <p:spPr>
          <a:xfrm>
            <a:off x="7466549" y="2932647"/>
            <a:ext cx="4047954" cy="15321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i="0" kern="1200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Anomaly because legs are not in proper upright position</a:t>
            </a:r>
          </a:p>
        </p:txBody>
      </p:sp>
    </p:spTree>
    <p:extLst>
      <p:ext uri="{BB962C8B-B14F-4D97-AF65-F5344CB8AC3E}">
        <p14:creationId xmlns:p14="http://schemas.microsoft.com/office/powerpoint/2010/main" val="2809543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Shoulder stand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EB6F1CE-3CC0-B410-C253-87A059BBE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/>
          <a:lstStyle/>
          <a:p>
            <a:r>
              <a:rPr lang="en-US" dirty="0"/>
              <a:t>Pose detector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16" name="Picture 15" descr="A person standing on their head&#10;&#10;Description automatically generated">
            <a:extLst>
              <a:ext uri="{FF2B5EF4-FFF2-40B4-BE49-F238E27FC236}">
                <a16:creationId xmlns:a16="http://schemas.microsoft.com/office/drawing/2014/main" id="{D6117593-0C27-C9A7-0456-B06DA10FD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2249424"/>
            <a:ext cx="6337139" cy="429266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461AEA9-EE73-89C4-E030-2C2A1B679B7B}"/>
              </a:ext>
            </a:extLst>
          </p:cNvPr>
          <p:cNvSpPr txBox="1">
            <a:spLocks/>
          </p:cNvSpPr>
          <p:nvPr/>
        </p:nvSpPr>
        <p:spPr>
          <a:xfrm>
            <a:off x="7466549" y="2991366"/>
            <a:ext cx="4047954" cy="158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i="0" kern="1200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Perfect pose</a:t>
            </a:r>
          </a:p>
        </p:txBody>
      </p:sp>
    </p:spTree>
    <p:extLst>
      <p:ext uri="{BB962C8B-B14F-4D97-AF65-F5344CB8AC3E}">
        <p14:creationId xmlns:p14="http://schemas.microsoft.com/office/powerpoint/2010/main" val="1846055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91D57-9831-0BDB-5757-7FC9376B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detector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triangle pose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 descr="A person in a red shirt&#10;&#10;Description automatically generated">
            <a:extLst>
              <a:ext uri="{FF2B5EF4-FFF2-40B4-BE49-F238E27FC236}">
                <a16:creationId xmlns:a16="http://schemas.microsoft.com/office/drawing/2014/main" id="{46054DF4-1E02-CDEA-298A-217ED2412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2" y="2249424"/>
            <a:ext cx="6336377" cy="429266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1129FAD-C642-D2D9-32B6-F2E06A7D4C04}"/>
              </a:ext>
            </a:extLst>
          </p:cNvPr>
          <p:cNvSpPr txBox="1">
            <a:spLocks/>
          </p:cNvSpPr>
          <p:nvPr/>
        </p:nvSpPr>
        <p:spPr>
          <a:xfrm>
            <a:off x="7466549" y="2932647"/>
            <a:ext cx="4047954" cy="15321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i="0" kern="1200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Anomaly because body is not properly bent</a:t>
            </a:r>
          </a:p>
        </p:txBody>
      </p:sp>
    </p:spTree>
    <p:extLst>
      <p:ext uri="{BB962C8B-B14F-4D97-AF65-F5344CB8AC3E}">
        <p14:creationId xmlns:p14="http://schemas.microsoft.com/office/powerpoint/2010/main" val="3761708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91D57-9831-0BDB-5757-7FC9376B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detector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triangle pose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Picture 9" descr="A person doing yoga&#10;&#10;Description automatically generated">
            <a:extLst>
              <a:ext uri="{FF2B5EF4-FFF2-40B4-BE49-F238E27FC236}">
                <a16:creationId xmlns:a16="http://schemas.microsoft.com/office/drawing/2014/main" id="{8A671BA2-372C-7323-7110-222C06BE0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249424"/>
            <a:ext cx="6311993" cy="429266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0C97287-421A-E6C3-BEB6-0445D3436D7E}"/>
              </a:ext>
            </a:extLst>
          </p:cNvPr>
          <p:cNvSpPr txBox="1">
            <a:spLocks/>
          </p:cNvSpPr>
          <p:nvPr/>
        </p:nvSpPr>
        <p:spPr>
          <a:xfrm>
            <a:off x="7466549" y="2991366"/>
            <a:ext cx="4047954" cy="1584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i="0" kern="1200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Perfect pose</a:t>
            </a:r>
          </a:p>
        </p:txBody>
      </p:sp>
    </p:spTree>
    <p:extLst>
      <p:ext uri="{BB962C8B-B14F-4D97-AF65-F5344CB8AC3E}">
        <p14:creationId xmlns:p14="http://schemas.microsoft.com/office/powerpoint/2010/main" val="696610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56E83E-DCCC-7FD3-2093-C2DE5FEEC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91D57-9831-0BDB-5757-7FC9376B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dirty="0">
                <a:ln w="25400">
                  <a:solidFill>
                    <a:schemeClr val="bg1"/>
                  </a:solidFill>
                </a:ln>
              </a:rPr>
              <a:t>Pose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corrector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9D3112-580A-7A96-68C0-AA3C0F599E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4704" y="2612285"/>
            <a:ext cx="10640655" cy="2227344"/>
          </a:xfrm>
        </p:spPr>
        <p:txBody>
          <a:bodyPr/>
          <a:lstStyle/>
          <a:p>
            <a:r>
              <a:rPr lang="en-IN" dirty="0"/>
              <a:t>4 Poses: Mountain, Goddess, Garland, Plank</a:t>
            </a:r>
          </a:p>
          <a:p>
            <a:r>
              <a:rPr lang="en-IN" dirty="0"/>
              <a:t>Average accuracy: 77%</a:t>
            </a:r>
          </a:p>
          <a:p>
            <a:r>
              <a:rPr lang="en-IN" dirty="0"/>
              <a:t>Takes input from camera</a:t>
            </a:r>
          </a:p>
          <a:p>
            <a:r>
              <a:rPr lang="en-IN" dirty="0"/>
              <a:t>Gives voice output</a:t>
            </a:r>
          </a:p>
          <a:p>
            <a:r>
              <a:rPr lang="en-US" dirty="0"/>
              <a:t>Algorithms: </a:t>
            </a:r>
            <a:r>
              <a:rPr lang="en-US" dirty="0" err="1"/>
              <a:t>PoseNet</a:t>
            </a:r>
            <a:r>
              <a:rPr lang="en-US" dirty="0"/>
              <a:t> and K-Nearest Neighbors (KNN) algorithm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42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91D57-9831-0BDB-5757-7FC9376B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corrector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Mountain pose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3" name="Picture 12" descr="A person standing in a room&#10;&#10;Description automatically generated">
            <a:extLst>
              <a:ext uri="{FF2B5EF4-FFF2-40B4-BE49-F238E27FC236}">
                <a16:creationId xmlns:a16="http://schemas.microsoft.com/office/drawing/2014/main" id="{03C7EF11-D597-983A-330E-66800EE59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1" y="2157984"/>
            <a:ext cx="5139179" cy="4490019"/>
          </a:xfrm>
          <a:prstGeom prst="rect">
            <a:avLst/>
          </a:prstGeom>
        </p:spPr>
      </p:pic>
      <p:pic>
        <p:nvPicPr>
          <p:cNvPr id="10" name="Picture 9" descr="A person standing in a room&#10;&#10;Description automatically generated">
            <a:extLst>
              <a:ext uri="{FF2B5EF4-FFF2-40B4-BE49-F238E27FC236}">
                <a16:creationId xmlns:a16="http://schemas.microsoft.com/office/drawing/2014/main" id="{2DF16530-5933-EDA0-5AC7-D8E716EEE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595" y="2157984"/>
            <a:ext cx="5197411" cy="449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22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91D57-9831-0BDB-5757-7FC9376B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corrector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Mountain pose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  <a:p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5" name="Picture 14" descr="A person standing in a room&#10;&#10;Description automatically generated">
            <a:extLst>
              <a:ext uri="{FF2B5EF4-FFF2-40B4-BE49-F238E27FC236}">
                <a16:creationId xmlns:a16="http://schemas.microsoft.com/office/drawing/2014/main" id="{92E588BB-C480-0C6D-398B-2CFCFBD13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72" y="2157985"/>
            <a:ext cx="5168053" cy="4384104"/>
          </a:xfrm>
          <a:prstGeom prst="rect">
            <a:avLst/>
          </a:prstGeom>
        </p:spPr>
      </p:pic>
      <p:pic>
        <p:nvPicPr>
          <p:cNvPr id="17" name="Picture 16" descr="A person standing in a room&#10;&#10;Description automatically generated">
            <a:extLst>
              <a:ext uri="{FF2B5EF4-FFF2-40B4-BE49-F238E27FC236}">
                <a16:creationId xmlns:a16="http://schemas.microsoft.com/office/drawing/2014/main" id="{A5BC839B-639D-BF7F-A996-DBCD11848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939" y="2170184"/>
            <a:ext cx="5074210" cy="435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78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91D57-9831-0BDB-5757-7FC9376B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corrector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Garland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2" name="Picture 11" descr="A person standing in a pose&#10;&#10;Description automatically generated">
            <a:extLst>
              <a:ext uri="{FF2B5EF4-FFF2-40B4-BE49-F238E27FC236}">
                <a16:creationId xmlns:a16="http://schemas.microsoft.com/office/drawing/2014/main" id="{4DE5FB4D-A072-A426-6B5A-D77B71B20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249424"/>
            <a:ext cx="5019009" cy="4335517"/>
          </a:xfrm>
          <a:prstGeom prst="rect">
            <a:avLst/>
          </a:prstGeom>
        </p:spPr>
      </p:pic>
      <p:pic>
        <p:nvPicPr>
          <p:cNvPr id="15" name="Picture 14" descr="A person standing in a pose&#10;&#10;Description automatically generated">
            <a:extLst>
              <a:ext uri="{FF2B5EF4-FFF2-40B4-BE49-F238E27FC236}">
                <a16:creationId xmlns:a16="http://schemas.microsoft.com/office/drawing/2014/main" id="{406C4B98-8402-0E3A-8313-48B2977F8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329" y="2249423"/>
            <a:ext cx="5339204" cy="433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16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91D57-9831-0BDB-5757-7FC9376B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corrector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Garland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7" name="Picture 16" descr="A person standing in a pose&#10;&#10;Description automatically generated">
            <a:extLst>
              <a:ext uri="{FF2B5EF4-FFF2-40B4-BE49-F238E27FC236}">
                <a16:creationId xmlns:a16="http://schemas.microsoft.com/office/drawing/2014/main" id="{0CA19251-5BA0-543D-232B-B973142C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513" y="2157984"/>
            <a:ext cx="5508973" cy="4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02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91D57-9831-0BDB-5757-7FC9376B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dirty="0">
                <a:ln w="25400">
                  <a:solidFill>
                    <a:schemeClr val="bg1"/>
                  </a:solidFill>
                </a:ln>
              </a:rPr>
              <a:t>pose corrector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goddess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" name="Picture 9" descr="A person standing in a pose&#10;&#10;Description automatically generated">
            <a:extLst>
              <a:ext uri="{FF2B5EF4-FFF2-40B4-BE49-F238E27FC236}">
                <a16:creationId xmlns:a16="http://schemas.microsoft.com/office/drawing/2014/main" id="{760A6FD2-7A61-726C-F4C7-E450E0160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936" y="2249424"/>
            <a:ext cx="5211318" cy="4439492"/>
          </a:xfrm>
          <a:prstGeom prst="rect">
            <a:avLst/>
          </a:prstGeom>
        </p:spPr>
      </p:pic>
      <p:pic>
        <p:nvPicPr>
          <p:cNvPr id="13" name="Picture 12" descr="A person standing in a pose&#10;&#10;Description automatically generated">
            <a:extLst>
              <a:ext uri="{FF2B5EF4-FFF2-40B4-BE49-F238E27FC236}">
                <a16:creationId xmlns:a16="http://schemas.microsoft.com/office/drawing/2014/main" id="{DB1B994D-54CD-59A6-ED69-8303B3E1A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83" y="2249424"/>
            <a:ext cx="5165059" cy="445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96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EF1D74-667E-94EB-E27E-8702AE9E2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5C5BBC-CA0F-8C3D-85EA-B62B577DB5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0690B5-FC6B-2656-A037-B421B3A3C6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7753CAF-8D70-0BDE-1152-762DCFED78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 err="1"/>
              <a:t>AsanaAi</a:t>
            </a:r>
            <a:r>
              <a:rPr lang="en-US" sz="1800" dirty="0"/>
              <a:t> is not just another fitness app, it's a comprehensive tool designed to cater to various aspects of holistic health, ranging from yoga practice to cardiovascular workouts, and even mental well-being.</a:t>
            </a:r>
            <a:endParaRPr lang="en-US" dirty="0"/>
          </a:p>
        </p:txBody>
      </p:sp>
      <p:pic>
        <p:nvPicPr>
          <p:cNvPr id="16" name="Picture Placeholder 15" descr="Close up of a hand holding a dumbbell">
            <a:extLst>
              <a:ext uri="{FF2B5EF4-FFF2-40B4-BE49-F238E27FC236}">
                <a16:creationId xmlns:a16="http://schemas.microsoft.com/office/drawing/2014/main" id="{51197D32-3728-D8DD-30CC-D81A65554B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2" b="12"/>
          <a:stretch/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CAD1EF-6AD2-B5DC-3805-BDB1741DD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A088A-267A-8396-2442-1AE06D54B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0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91D57-9831-0BDB-5757-7FC9376B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dirty="0">
                <a:ln w="25400">
                  <a:solidFill>
                    <a:schemeClr val="bg1"/>
                  </a:solidFill>
                </a:ln>
              </a:rPr>
              <a:t>pose corrector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goddess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5" name="Picture 14" descr="A person standing in a pose&#10;&#10;Description automatically generated">
            <a:extLst>
              <a:ext uri="{FF2B5EF4-FFF2-40B4-BE49-F238E27FC236}">
                <a16:creationId xmlns:a16="http://schemas.microsoft.com/office/drawing/2014/main" id="{8808F96F-43A5-130F-4BED-B8BA69E28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500" y="2249424"/>
            <a:ext cx="5432999" cy="450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96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91D57-9831-0BDB-5757-7FC9376B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dirty="0">
                <a:ln w="25400">
                  <a:solidFill>
                    <a:schemeClr val="bg1"/>
                  </a:solidFill>
                </a:ln>
              </a:rPr>
              <a:t>pose corrector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plank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 descr="A person doing yoga on a bed&#10;&#10;Description automatically generated">
            <a:extLst>
              <a:ext uri="{FF2B5EF4-FFF2-40B4-BE49-F238E27FC236}">
                <a16:creationId xmlns:a16="http://schemas.microsoft.com/office/drawing/2014/main" id="{9C346249-FA06-0034-E6F0-12178B439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2246365"/>
            <a:ext cx="5046000" cy="4384517"/>
          </a:xfrm>
          <a:prstGeom prst="rect">
            <a:avLst/>
          </a:prstGeom>
        </p:spPr>
      </p:pic>
      <p:pic>
        <p:nvPicPr>
          <p:cNvPr id="10" name="Picture 9" descr="A person doing a plank pose&#10;&#10;Description automatically generated">
            <a:extLst>
              <a:ext uri="{FF2B5EF4-FFF2-40B4-BE49-F238E27FC236}">
                <a16:creationId xmlns:a16="http://schemas.microsoft.com/office/drawing/2014/main" id="{8B209376-4019-1EF1-C3FE-D1C209C68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483" y="2246365"/>
            <a:ext cx="5248182" cy="438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33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04F76E-B6F4-8F70-1A9F-B65B343D8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91D57-9831-0BDB-5757-7FC9376B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dirty="0">
                <a:ln w="25400">
                  <a:solidFill>
                    <a:schemeClr val="bg1"/>
                  </a:solidFill>
                </a:ln>
              </a:rPr>
              <a:t>cardio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workout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9D3112-580A-7A96-68C0-AA3C0F599E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4704" y="2612285"/>
            <a:ext cx="10640655" cy="3175198"/>
          </a:xfrm>
        </p:spPr>
        <p:txBody>
          <a:bodyPr/>
          <a:lstStyle/>
          <a:p>
            <a:r>
              <a:rPr lang="en-IN" dirty="0"/>
              <a:t>8 Poses:  Squats Counter, Boxing Challenge, Push-ups, Pull- Ups, Skipping, Shoulder Press, Lateral Raises, Jumping jacks.</a:t>
            </a:r>
          </a:p>
          <a:p>
            <a:r>
              <a:rPr lang="en-IN" dirty="0"/>
              <a:t>Average Accuracy: 82%</a:t>
            </a:r>
          </a:p>
          <a:p>
            <a:r>
              <a:rPr lang="en-IN" dirty="0"/>
              <a:t>Takes input from camera</a:t>
            </a:r>
          </a:p>
          <a:p>
            <a:r>
              <a:rPr lang="en-IN" dirty="0"/>
              <a:t>Counts Repetition</a:t>
            </a:r>
          </a:p>
          <a:p>
            <a:r>
              <a:rPr lang="en-IN" dirty="0"/>
              <a:t>Algorithm: </a:t>
            </a:r>
            <a:r>
              <a:rPr lang="en-IN" dirty="0" err="1"/>
              <a:t>MediaPipe</a:t>
            </a:r>
            <a:r>
              <a:rPr lang="en-IN" dirty="0"/>
              <a:t> Pose detection</a:t>
            </a:r>
          </a:p>
          <a:p>
            <a:r>
              <a:rPr lang="en-IN" dirty="0"/>
              <a:t>Additionally, you can also download app in android phone</a:t>
            </a:r>
          </a:p>
          <a:p>
            <a:pPr lvl="1"/>
            <a:r>
              <a:rPr lang="en-IN" dirty="0"/>
              <a:t>Push ups and squat counter</a:t>
            </a:r>
          </a:p>
          <a:p>
            <a:pPr lvl="1"/>
            <a:r>
              <a:rPr lang="en-IN" dirty="0"/>
              <a:t>Uses </a:t>
            </a:r>
            <a:r>
              <a:rPr lang="en-IN" dirty="0" err="1"/>
              <a:t>Tensorflow</a:t>
            </a:r>
            <a:r>
              <a:rPr lang="en-IN" dirty="0"/>
              <a:t> lite and K-means algorithm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83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91D57-9831-0BDB-5757-7FC9376B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dirty="0">
                <a:ln w="25400">
                  <a:solidFill>
                    <a:schemeClr val="bg1"/>
                  </a:solidFill>
                </a:ln>
              </a:rPr>
              <a:t>Mobile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squat counter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" name="Picture 9" descr="A person standing in front of a mirror&#10;&#10;Description automatically generated">
            <a:extLst>
              <a:ext uri="{FF2B5EF4-FFF2-40B4-BE49-F238E27FC236}">
                <a16:creationId xmlns:a16="http://schemas.microsoft.com/office/drawing/2014/main" id="{78A06C0E-A50E-A286-E79C-7CACCE5D5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98" y="2157984"/>
            <a:ext cx="3086100" cy="4507677"/>
          </a:xfrm>
          <a:prstGeom prst="rect">
            <a:avLst/>
          </a:prstGeom>
        </p:spPr>
      </p:pic>
      <p:pic>
        <p:nvPicPr>
          <p:cNvPr id="13" name="Picture 12" descr="A person holding a red object&#10;&#10;Description automatically generated">
            <a:extLst>
              <a:ext uri="{FF2B5EF4-FFF2-40B4-BE49-F238E27FC236}">
                <a16:creationId xmlns:a16="http://schemas.microsoft.com/office/drawing/2014/main" id="{56E3F626-465E-9CC4-CB60-8017226DD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966" y="2157983"/>
            <a:ext cx="3086100" cy="4542360"/>
          </a:xfrm>
          <a:prstGeom prst="rect">
            <a:avLst/>
          </a:prstGeom>
        </p:spPr>
      </p:pic>
      <p:pic>
        <p:nvPicPr>
          <p:cNvPr id="15" name="Picture 14" descr="A person squatting on the floor&#10;&#10;Description automatically generated">
            <a:extLst>
              <a:ext uri="{FF2B5EF4-FFF2-40B4-BE49-F238E27FC236}">
                <a16:creationId xmlns:a16="http://schemas.microsoft.com/office/drawing/2014/main" id="{3AD0EDE6-05B8-2844-13BC-70D476881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032" y="2157983"/>
            <a:ext cx="3086100" cy="45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92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91D57-9831-0BDB-5757-7FC9376B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dirty="0">
                <a:ln w="25400">
                  <a:solidFill>
                    <a:schemeClr val="bg1"/>
                  </a:solidFill>
                </a:ln>
              </a:rPr>
              <a:t>Mobile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pushups counter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" name="Picture 9" descr="A person lying on the floor&#10;&#10;Description automatically generated">
            <a:extLst>
              <a:ext uri="{FF2B5EF4-FFF2-40B4-BE49-F238E27FC236}">
                <a16:creationId xmlns:a16="http://schemas.microsoft.com/office/drawing/2014/main" id="{7E9E4231-FA61-15E3-7863-523409881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061" y="2249424"/>
            <a:ext cx="3086100" cy="4292664"/>
          </a:xfrm>
          <a:prstGeom prst="rect">
            <a:avLst/>
          </a:prstGeom>
        </p:spPr>
      </p:pic>
      <p:pic>
        <p:nvPicPr>
          <p:cNvPr id="13" name="Picture 12" descr="A person doing push ups on a bed&#10;&#10;Description automatically generated">
            <a:extLst>
              <a:ext uri="{FF2B5EF4-FFF2-40B4-BE49-F238E27FC236}">
                <a16:creationId xmlns:a16="http://schemas.microsoft.com/office/drawing/2014/main" id="{03DC8803-5B4B-0B35-069B-0FC9CD501A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27" t="4892" r="427"/>
          <a:stretch/>
        </p:blipFill>
        <p:spPr>
          <a:xfrm>
            <a:off x="1559290" y="2459421"/>
            <a:ext cx="3086100" cy="408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51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AAB27A-403D-1AA9-3CFA-A4107ED5A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meditation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9D3112-580A-7A96-68C0-AA3C0F599E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4704" y="2612285"/>
            <a:ext cx="10640655" cy="3175198"/>
          </a:xfrm>
        </p:spPr>
        <p:txBody>
          <a:bodyPr/>
          <a:lstStyle/>
          <a:p>
            <a:r>
              <a:rPr lang="en-IN" dirty="0"/>
              <a:t>Takes input form camera</a:t>
            </a:r>
          </a:p>
          <a:p>
            <a:r>
              <a:rPr lang="en-IN" dirty="0"/>
              <a:t>Monitors if user is sitting straight</a:t>
            </a:r>
          </a:p>
          <a:p>
            <a:r>
              <a:rPr lang="en-IN" dirty="0"/>
              <a:t>You can give timer in minutes(by default, 30 mins)</a:t>
            </a:r>
          </a:p>
          <a:p>
            <a:r>
              <a:rPr lang="en-IN" dirty="0"/>
              <a:t>Compares difference between previous and current frame and show the difference on screen</a:t>
            </a:r>
          </a:p>
          <a:p>
            <a:r>
              <a:rPr lang="en-IN" dirty="0"/>
              <a:t>Accuracy: 92%</a:t>
            </a:r>
          </a:p>
          <a:p>
            <a:r>
              <a:rPr lang="en-IN" dirty="0"/>
              <a:t>Custom Image Processing and Computer Vision Algorithms</a:t>
            </a:r>
          </a:p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352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AAB27A-403D-1AA9-3CFA-A4107ED5A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2816" y="467868"/>
            <a:ext cx="10954512" cy="676656"/>
          </a:xfrm>
        </p:spPr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meditation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1F13E2-E2B3-6970-3CC1-D8BEC0E7E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1348741"/>
            <a:ext cx="10383359" cy="5041391"/>
          </a:xfrm>
          <a:prstGeom prst="rect">
            <a:avLst/>
          </a:prstGeom>
        </p:spPr>
      </p:pic>
      <p:pic>
        <p:nvPicPr>
          <p:cNvPr id="6" name="Picture 5" descr="A close-up of a grey background&#10;&#10;Description automatically generated">
            <a:extLst>
              <a:ext uri="{FF2B5EF4-FFF2-40B4-BE49-F238E27FC236}">
                <a16:creationId xmlns:a16="http://schemas.microsoft.com/office/drawing/2014/main" id="{3F967DD3-604F-2F25-FD7D-45048AB38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135" y="2125513"/>
            <a:ext cx="8551873" cy="405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41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76AB81-DEF6-CB44-A121-497D68908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91D57-9831-0BDB-5757-7FC9376B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dirty="0">
                <a:ln w="25400">
                  <a:solidFill>
                    <a:schemeClr val="bg1"/>
                  </a:solidFill>
                </a:ln>
              </a:rPr>
              <a:t>physical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health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9D3112-580A-7A96-68C0-AA3C0F599E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4704" y="2612285"/>
            <a:ext cx="10640655" cy="3175198"/>
          </a:xfrm>
        </p:spPr>
        <p:txBody>
          <a:bodyPr/>
          <a:lstStyle/>
          <a:p>
            <a:r>
              <a:rPr lang="en-IN" dirty="0"/>
              <a:t>Contains two module  </a:t>
            </a:r>
          </a:p>
          <a:p>
            <a:pPr lvl="1"/>
            <a:r>
              <a:rPr lang="en-IN" dirty="0"/>
              <a:t>BMI Calculator</a:t>
            </a:r>
          </a:p>
          <a:p>
            <a:pPr lvl="1"/>
            <a:r>
              <a:rPr lang="en-IN" dirty="0"/>
              <a:t>Calorie Counter</a:t>
            </a:r>
          </a:p>
          <a:p>
            <a:r>
              <a:rPr lang="en-IN" dirty="0"/>
              <a:t>BMI Calculator</a:t>
            </a:r>
          </a:p>
          <a:p>
            <a:pPr lvl="1"/>
            <a:r>
              <a:rPr lang="en-IN" dirty="0"/>
              <a:t>takes input of age in years, height in centimetres and weight in Kgs via text field</a:t>
            </a:r>
          </a:p>
          <a:p>
            <a:pPr lvl="1"/>
            <a:r>
              <a:rPr lang="en-IN" dirty="0"/>
              <a:t>Shows if user is underweight, healthy, overweight, obese or extremely obese</a:t>
            </a:r>
          </a:p>
          <a:p>
            <a:r>
              <a:rPr lang="en-IN" dirty="0"/>
              <a:t>Calorie Counter</a:t>
            </a:r>
          </a:p>
          <a:p>
            <a:pPr lvl="1"/>
            <a:r>
              <a:rPr lang="en-IN" dirty="0"/>
              <a:t>Takes input of food </a:t>
            </a:r>
            <a:r>
              <a:rPr lang="en-IN" dirty="0" err="1"/>
              <a:t>itesm</a:t>
            </a:r>
            <a:r>
              <a:rPr lang="en-IN" dirty="0"/>
              <a:t> in text field and tells that how much calorie it has</a:t>
            </a:r>
          </a:p>
          <a:p>
            <a:pPr lvl="1"/>
            <a:r>
              <a:rPr lang="en-IN" dirty="0"/>
              <a:t>You can also see what you need to do to burn those calories</a:t>
            </a:r>
          </a:p>
          <a:p>
            <a:pPr marL="228600" lvl="1" indent="0">
              <a:buNone/>
            </a:pPr>
            <a:endParaRPr lang="en-IN" dirty="0"/>
          </a:p>
          <a:p>
            <a:pPr marL="228600" lvl="1" indent="0">
              <a:buNone/>
            </a:pP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483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76AB81-DEF6-CB44-A121-497D68908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91D57-9831-0BDB-5757-7FC9376B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dirty="0">
                <a:ln w="25400">
                  <a:solidFill>
                    <a:schemeClr val="bg1"/>
                  </a:solidFill>
                </a:ln>
              </a:rPr>
              <a:t>physical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health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043A28-E061-EF76-ED6A-7A8C84DCC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07" y="2249424"/>
            <a:ext cx="10719785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1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91D57-9831-0BDB-5757-7FC9376B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dirty="0">
                <a:ln w="25400">
                  <a:solidFill>
                    <a:schemeClr val="bg1"/>
                  </a:solidFill>
                </a:ln>
              </a:rPr>
              <a:t>mental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health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9D3112-580A-7A96-68C0-AA3C0F599E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4704" y="2612285"/>
            <a:ext cx="10640655" cy="3175198"/>
          </a:xfrm>
        </p:spPr>
        <p:txBody>
          <a:bodyPr/>
          <a:lstStyle/>
          <a:p>
            <a:r>
              <a:rPr lang="en-IN" dirty="0"/>
              <a:t>Takes input in form of a questionnaire.</a:t>
            </a:r>
          </a:p>
          <a:p>
            <a:r>
              <a:rPr lang="en-IN" dirty="0"/>
              <a:t>24 questions</a:t>
            </a:r>
          </a:p>
          <a:p>
            <a:r>
              <a:rPr lang="en-IN" dirty="0"/>
              <a:t>Gives graphical result of probable mental condition with percentage of maximum possible score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49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F48F98-3591-3644-D4FC-FA48FB04B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</p:txBody>
      </p:sp>
      <p:pic>
        <p:nvPicPr>
          <p:cNvPr id="6" name="Picture Placeholder 5" descr="Person in running motion with hand weights">
            <a:extLst>
              <a:ext uri="{FF2B5EF4-FFF2-40B4-BE49-F238E27FC236}">
                <a16:creationId xmlns:a16="http://schemas.microsoft.com/office/drawing/2014/main" id="{B467F0B1-A026-51C2-D15E-30BB3DA727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7" b="1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4DAFD3-96BB-2A30-F4EF-F4F2D578A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1792224"/>
          </a:xfrm>
        </p:spPr>
        <p:txBody>
          <a:bodyPr/>
          <a:lstStyle/>
          <a:p>
            <a:r>
              <a:rPr lang="en-US" dirty="0"/>
              <a:t>WHY CHOOSE </a:t>
            </a:r>
            <a:r>
              <a:rPr lang="en-US" dirty="0" err="1"/>
              <a:t>ASAna</a:t>
            </a:r>
            <a:r>
              <a:rPr lang="en-US" dirty="0"/>
              <a:t> ai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7541FC1-2FB3-29A9-F5D3-02D9E0918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16" y="3520440"/>
            <a:ext cx="5504688" cy="1545336"/>
          </a:xfrm>
        </p:spPr>
        <p:txBody>
          <a:bodyPr/>
          <a:lstStyle/>
          <a:p>
            <a:r>
              <a:rPr lang="en-US" dirty="0"/>
              <a:t>It is a one stop solution for overall fitness. </a:t>
            </a:r>
          </a:p>
          <a:p>
            <a:r>
              <a:rPr lang="en-US" dirty="0"/>
              <a:t>User-friendly, interactive </a:t>
            </a:r>
            <a:r>
              <a:rPr lang="en-US" dirty="0" err="1"/>
              <a:t>ui</a:t>
            </a:r>
            <a:r>
              <a:rPr lang="en-US" dirty="0"/>
              <a:t> motivates user to improve fitness</a:t>
            </a:r>
          </a:p>
          <a:p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DB75E0-1999-8310-1778-C01EF0A6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4582" y="0"/>
            <a:ext cx="1716967" cy="6858000"/>
          </a:xfrm>
          <a:custGeom>
            <a:avLst/>
            <a:gdLst>
              <a:gd name="connsiteX0" fmla="*/ 1716967 w 1716967"/>
              <a:gd name="connsiteY0" fmla="*/ 0 h 6858000"/>
              <a:gd name="connsiteX1" fmla="*/ 40314 w 1716967"/>
              <a:gd name="connsiteY1" fmla="*/ 6858000 h 6858000"/>
              <a:gd name="connsiteX2" fmla="*/ 0 w 1716967"/>
              <a:gd name="connsiteY2" fmla="*/ 6858000 h 6858000"/>
              <a:gd name="connsiteX3" fmla="*/ 1676654 w 17169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967" h="6858000">
                <a:moveTo>
                  <a:pt x="1716967" y="0"/>
                </a:moveTo>
                <a:lnTo>
                  <a:pt x="40314" y="6858000"/>
                </a:lnTo>
                <a:lnTo>
                  <a:pt x="0" y="6858000"/>
                </a:lnTo>
                <a:lnTo>
                  <a:pt x="1676654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0C167CF7-E319-15A3-C640-F7A2D2F0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25816" y="6623632"/>
            <a:ext cx="3198958" cy="234368"/>
          </a:xfrm>
          <a:custGeom>
            <a:avLst/>
            <a:gdLst>
              <a:gd name="connsiteX0" fmla="*/ 58592 w 3198958"/>
              <a:gd name="connsiteY0" fmla="*/ 0 h 234368"/>
              <a:gd name="connsiteX1" fmla="*/ 3198958 w 3198958"/>
              <a:gd name="connsiteY1" fmla="*/ 0 h 234368"/>
              <a:gd name="connsiteX2" fmla="*/ 3140366 w 3198958"/>
              <a:gd name="connsiteY2" fmla="*/ 234368 h 234368"/>
              <a:gd name="connsiteX3" fmla="*/ 0 w 319895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958" h="234368">
                <a:moveTo>
                  <a:pt x="58592" y="0"/>
                </a:moveTo>
                <a:lnTo>
                  <a:pt x="3198958" y="0"/>
                </a:lnTo>
                <a:lnTo>
                  <a:pt x="314036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84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78F19A-1FA8-B142-8D89-5CAC1153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91D57-9831-0BDB-5757-7FC9376B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dirty="0">
                <a:ln w="25400">
                  <a:solidFill>
                    <a:schemeClr val="bg1"/>
                  </a:solidFill>
                </a:ln>
              </a:rPr>
              <a:t>mental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health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DA361-5329-5E09-B28A-D8F6E5C2B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85" y="2249424"/>
            <a:ext cx="9571829" cy="434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03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9D8B37-D90C-6102-2266-340BA6AC96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endParaRPr lang="en-US" dirty="0"/>
          </a:p>
        </p:txBody>
      </p:sp>
      <p:pic>
        <p:nvPicPr>
          <p:cNvPr id="6" name="Picture Placeholder 5" descr="Close up of weights">
            <a:extLst>
              <a:ext uri="{FF2B5EF4-FFF2-40B4-BE49-F238E27FC236}">
                <a16:creationId xmlns:a16="http://schemas.microsoft.com/office/drawing/2014/main" id="{678C7CB8-7ECC-1DAB-BAFA-98B10CC572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7" b="12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8489A72-1444-0D35-EE91-CB6DB322D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554480"/>
            <a:ext cx="5559552" cy="89611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28E9403-A0EA-5AE2-46FE-16B24A022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85572" y="16934"/>
            <a:ext cx="6206426" cy="6841066"/>
          </a:xfrm>
          <a:custGeom>
            <a:avLst/>
            <a:gdLst>
              <a:gd name="connsiteX0" fmla="*/ 6206425 w 6206426"/>
              <a:gd name="connsiteY0" fmla="*/ 4313079 h 6841066"/>
              <a:gd name="connsiteX1" fmla="*/ 6206425 w 6206426"/>
              <a:gd name="connsiteY1" fmla="*/ 4359387 h 6841066"/>
              <a:gd name="connsiteX2" fmla="*/ 113691 w 6206426"/>
              <a:gd name="connsiteY2" fmla="*/ 6841066 h 6841066"/>
              <a:gd name="connsiteX3" fmla="*/ 0 w 6206426"/>
              <a:gd name="connsiteY3" fmla="*/ 6841066 h 6841066"/>
              <a:gd name="connsiteX4" fmla="*/ 2265176 w 6206426"/>
              <a:gd name="connsiteY4" fmla="*/ 0 h 6841066"/>
              <a:gd name="connsiteX5" fmla="*/ 2328689 w 6206426"/>
              <a:gd name="connsiteY5" fmla="*/ 1 h 6841066"/>
              <a:gd name="connsiteX6" fmla="*/ 6206426 w 6206426"/>
              <a:gd name="connsiteY6" fmla="*/ 3036767 h 6841066"/>
              <a:gd name="connsiteX7" fmla="*/ 6206426 w 6206426"/>
              <a:gd name="connsiteY7" fmla="*/ 3086507 h 68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26" h="6841066">
                <a:moveTo>
                  <a:pt x="6206425" y="4313079"/>
                </a:moveTo>
                <a:lnTo>
                  <a:pt x="6206425" y="4359387"/>
                </a:lnTo>
                <a:lnTo>
                  <a:pt x="113691" y="6841066"/>
                </a:lnTo>
                <a:lnTo>
                  <a:pt x="0" y="6841066"/>
                </a:lnTo>
                <a:close/>
                <a:moveTo>
                  <a:pt x="2265176" y="0"/>
                </a:moveTo>
                <a:lnTo>
                  <a:pt x="2328689" y="1"/>
                </a:lnTo>
                <a:lnTo>
                  <a:pt x="6206426" y="3036767"/>
                </a:lnTo>
                <a:lnTo>
                  <a:pt x="6206426" y="3086507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389EB67-3F2E-68BE-9F49-A56D420338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Akash Tripathi</a:t>
            </a:r>
          </a:p>
          <a:p>
            <a:r>
              <a:rPr lang="en-IN" dirty="0"/>
              <a:t>Ayush </a:t>
            </a:r>
            <a:r>
              <a:rPr lang="en-IN" dirty="0" err="1"/>
              <a:t>singh</a:t>
            </a:r>
            <a:endParaRPr lang="en-IN" dirty="0"/>
          </a:p>
          <a:p>
            <a:r>
              <a:rPr lang="en-IN" dirty="0"/>
              <a:t>Isha Bhardwaj</a:t>
            </a:r>
          </a:p>
          <a:p>
            <a:r>
              <a:rPr lang="en-IN" dirty="0"/>
              <a:t>Sweta Mishra</a:t>
            </a:r>
          </a:p>
          <a:p>
            <a:r>
              <a:rPr lang="en-IN" dirty="0" err="1"/>
              <a:t>Turwash</a:t>
            </a:r>
            <a:r>
              <a:rPr lang="en-IN" dirty="0"/>
              <a:t> </a:t>
            </a:r>
            <a:r>
              <a:rPr lang="en-IN" dirty="0" err="1"/>
              <a:t>chakraborty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6148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4917992-9590-2C24-2BB4-2B8BE1CFD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2720" y="5266944"/>
            <a:ext cx="6766560" cy="1591056"/>
          </a:xfrm>
        </p:spPr>
        <p:txBody>
          <a:bodyPr/>
          <a:lstStyle/>
          <a:p>
            <a:r>
              <a:rPr lang="en-US" dirty="0" err="1"/>
              <a:t>INNOTEk</a:t>
            </a:r>
            <a:r>
              <a:rPr lang="en-US" dirty="0"/>
              <a:t> 2024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runner up (</a:t>
            </a:r>
            <a:r>
              <a:rPr lang="en-US" dirty="0" err="1"/>
              <a:t>engg</a:t>
            </a:r>
            <a:r>
              <a:rPr lang="en-US" dirty="0"/>
              <a:t>.)</a:t>
            </a:r>
          </a:p>
          <a:p>
            <a:endParaRPr lang="en-US" dirty="0"/>
          </a:p>
        </p:txBody>
      </p:sp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6AAB523-6D14-2F68-4B27-4954FDA3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440" y="0"/>
            <a:ext cx="7940392" cy="52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9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70D27-F8F6-F74E-8D75-E43F3F826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70" y="1451276"/>
            <a:ext cx="9493627" cy="3127248"/>
          </a:xfrm>
        </p:spPr>
        <p:txBody>
          <a:bodyPr/>
          <a:lstStyle/>
          <a:p>
            <a:r>
              <a:rPr lang="en-US" dirty="0"/>
              <a:t>PRESENTED AT </a:t>
            </a:r>
            <a:br>
              <a:rPr lang="en-US" dirty="0"/>
            </a:br>
            <a:r>
              <a:rPr lang="en-US" dirty="0"/>
              <a:t>THE NATIONAL BOARD OF ACCREDITATION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17992-9590-2C24-2BB4-2B8BE1CFDB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achievementS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3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4917992-9590-2C24-2BB4-2B8BE1CFD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2720" y="6383327"/>
            <a:ext cx="6766560" cy="474673"/>
          </a:xfrm>
        </p:spPr>
        <p:txBody>
          <a:bodyPr/>
          <a:lstStyle/>
          <a:p>
            <a:r>
              <a:rPr lang="en-US" dirty="0" err="1"/>
              <a:t>achievementS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B5C978-665D-5FFD-3D0F-FCD312A7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14" y="0"/>
            <a:ext cx="3851140" cy="519519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EE609974-09F0-8E48-5380-BAA6227B459D}"/>
              </a:ext>
            </a:extLst>
          </p:cNvPr>
          <p:cNvSpPr txBox="1">
            <a:spLocks/>
          </p:cNvSpPr>
          <p:nvPr/>
        </p:nvSpPr>
        <p:spPr>
          <a:xfrm>
            <a:off x="2172349" y="5499017"/>
            <a:ext cx="7743667" cy="4746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Presented for research paper acceptance at </a:t>
            </a:r>
            <a:r>
              <a:rPr lang="en-US" dirty="0" err="1"/>
              <a:t>taylor</a:t>
            </a:r>
            <a:r>
              <a:rPr lang="en-US" dirty="0"/>
              <a:t> &amp; </a:t>
            </a:r>
            <a:r>
              <a:rPr lang="en-US" dirty="0" err="1"/>
              <a:t>francis</a:t>
            </a:r>
            <a:r>
              <a:rPr lang="en-US" dirty="0"/>
              <a:t> (</a:t>
            </a:r>
            <a:r>
              <a:rPr lang="en-US" dirty="0" err="1"/>
              <a:t>scopus</a:t>
            </a:r>
            <a:r>
              <a:rPr lang="en-US" dirty="0"/>
              <a:t> indexed)</a:t>
            </a:r>
          </a:p>
          <a:p>
            <a:r>
              <a:rPr lang="en-US" dirty="0"/>
              <a:t>At </a:t>
            </a:r>
            <a:r>
              <a:rPr lang="en-US" dirty="0" err="1"/>
              <a:t>ksr</a:t>
            </a:r>
            <a:r>
              <a:rPr lang="en-US" dirty="0"/>
              <a:t> College of engineering</a:t>
            </a:r>
          </a:p>
        </p:txBody>
      </p:sp>
      <p:pic>
        <p:nvPicPr>
          <p:cNvPr id="9" name="Picture 8" descr="A certificate of appreciation&#10;&#10;Description automatically generated">
            <a:extLst>
              <a:ext uri="{FF2B5EF4-FFF2-40B4-BE49-F238E27FC236}">
                <a16:creationId xmlns:a16="http://schemas.microsoft.com/office/drawing/2014/main" id="{F4727AE3-EF2F-7388-4393-48AFF63A2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928" y="0"/>
            <a:ext cx="3959858" cy="519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7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30">
            <a:extLst>
              <a:ext uri="{FF2B5EF4-FFF2-40B4-BE49-F238E27FC236}">
                <a16:creationId xmlns:a16="http://schemas.microsoft.com/office/drawing/2014/main" id="{49AFDF2E-A960-A660-E9BD-95F8AE83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Categories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31AA9D-AD6A-52C3-7F38-37F0543A3F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Pose Detector</a:t>
            </a:r>
          </a:p>
        </p:txBody>
      </p:sp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316445A1-1A18-B345-F84B-8FD5991405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meditation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6229DF3-8541-6E51-AF61-FC2B2D098F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Pose corrector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46CE568F-8494-9E96-F10D-5837E2CEC6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Physical health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75F0F3-9E86-1753-A2BD-C32AF0E17ED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Cardio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5AA1DB69-7D58-1113-690A-C45A0DCCC25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Mental health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0BD4F-42ED-EA10-83D3-1D6EC92467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C1DC6-D2EF-41E1-8533-C0C0C08D05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Placeholder 19" descr="A person doing yoga in a room&#10;&#10;Description automatically generated">
            <a:extLst>
              <a:ext uri="{FF2B5EF4-FFF2-40B4-BE49-F238E27FC236}">
                <a16:creationId xmlns:a16="http://schemas.microsoft.com/office/drawing/2014/main" id="{C4A8F241-0CB1-C75F-92A5-DCA7F6CFA0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82" r="6982"/>
          <a:stretch>
            <a:fillRect/>
          </a:stretch>
        </p:blipFill>
        <p:spPr>
          <a:xfrm>
            <a:off x="3757900" y="2509858"/>
            <a:ext cx="1926523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</p:pic>
      <p:pic>
        <p:nvPicPr>
          <p:cNvPr id="38" name="Picture Placeholder 37" descr="A person sitting on a mat with green lines around her&#10;&#10;Description automatically generated">
            <a:extLst>
              <a:ext uri="{FF2B5EF4-FFF2-40B4-BE49-F238E27FC236}">
                <a16:creationId xmlns:a16="http://schemas.microsoft.com/office/drawing/2014/main" id="{C2EADCC5-D8B5-E9BD-02C8-33CA06AE08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20991" b="20991"/>
          <a:stretch>
            <a:fillRect/>
          </a:stretch>
        </p:blipFill>
        <p:spPr/>
      </p:pic>
      <p:pic>
        <p:nvPicPr>
          <p:cNvPr id="44" name="Picture Placeholder 43" descr="A person doing sit ups on a mat in a living room&#10;&#10;Description automatically generated">
            <a:extLst>
              <a:ext uri="{FF2B5EF4-FFF2-40B4-BE49-F238E27FC236}">
                <a16:creationId xmlns:a16="http://schemas.microsoft.com/office/drawing/2014/main" id="{939DC95B-6838-09EC-C16F-94ABDE5AAA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20991" b="20991"/>
          <a:stretch>
            <a:fillRect/>
          </a:stretch>
        </p:blipFill>
        <p:spPr/>
      </p:pic>
      <p:pic>
        <p:nvPicPr>
          <p:cNvPr id="54" name="Picture Placeholder 53" descr="A person with colorful flowers in her hair&#10;&#10;Description automatically generated">
            <a:extLst>
              <a:ext uri="{FF2B5EF4-FFF2-40B4-BE49-F238E27FC236}">
                <a16:creationId xmlns:a16="http://schemas.microsoft.com/office/drawing/2014/main" id="{900A68BC-8D6E-3457-EF19-4357048B588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6"/>
          <a:srcRect t="21041" b="21041"/>
          <a:stretch>
            <a:fillRect/>
          </a:stretch>
        </p:blipFill>
        <p:spPr/>
      </p:pic>
      <p:pic>
        <p:nvPicPr>
          <p:cNvPr id="42" name="Picture Placeholder 41" descr="A person doing yoga in a room&#10;&#10;Description automatically generated">
            <a:extLst>
              <a:ext uri="{FF2B5EF4-FFF2-40B4-BE49-F238E27FC236}">
                <a16:creationId xmlns:a16="http://schemas.microsoft.com/office/drawing/2014/main" id="{F994B8CD-8508-9616-A91D-411E4DDA838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20991" b="20991"/>
          <a:stretch>
            <a:fillRect/>
          </a:stretch>
        </p:blipFill>
        <p:spPr/>
      </p:pic>
      <p:pic>
        <p:nvPicPr>
          <p:cNvPr id="48" name="Picture Placeholder 47" descr="A person meditating in the clouds&#10;&#10;Description automatically generated">
            <a:extLst>
              <a:ext uri="{FF2B5EF4-FFF2-40B4-BE49-F238E27FC236}">
                <a16:creationId xmlns:a16="http://schemas.microsoft.com/office/drawing/2014/main" id="{3F92F8C8-F9B4-AAB4-9F3C-17FBC988020D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21041" b="21041"/>
          <a:stretch>
            <a:fillRect/>
          </a:stretch>
        </p:blipFill>
        <p:spPr/>
      </p:pic>
      <p:pic>
        <p:nvPicPr>
          <p:cNvPr id="52" name="Picture Placeholder 51" descr="A person holding a phone and a bowl of food&#10;&#10;Description automatically generated">
            <a:extLst>
              <a:ext uri="{FF2B5EF4-FFF2-40B4-BE49-F238E27FC236}">
                <a16:creationId xmlns:a16="http://schemas.microsoft.com/office/drawing/2014/main" id="{98733972-D8E3-1EED-8234-76F0D70F4CDC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8"/>
          <a:srcRect t="21042" b="21042"/>
          <a:stretch>
            <a:fillRect/>
          </a:stretch>
        </p:blipFill>
        <p:spPr/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80EB993C-0FE8-B742-21E7-07211A476F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975" y="2406592"/>
            <a:ext cx="2556185" cy="292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88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697B04A5-DD18-FD1C-73F9-F0DB2C193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197247"/>
            <a:ext cx="10382597" cy="183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91D57-9831-0BDB-5757-7FC9376B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dirty="0">
                <a:ln w="25400">
                  <a:solidFill>
                    <a:schemeClr val="bg1"/>
                  </a:solidFill>
                </a:ln>
              </a:rPr>
              <a:t>Pose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BE90-8D60-20E2-B9AD-FA0FF5687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detector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9D3112-580A-7A96-68C0-AA3C0F599E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4704" y="2612285"/>
            <a:ext cx="10640655" cy="3175198"/>
          </a:xfrm>
        </p:spPr>
        <p:txBody>
          <a:bodyPr/>
          <a:lstStyle/>
          <a:p>
            <a:r>
              <a:rPr lang="en-IN" dirty="0"/>
              <a:t>7 Poses : Tree, Chair, Cobra, Warrior, Dog, Shoulder stand, Triangle.</a:t>
            </a:r>
          </a:p>
          <a:p>
            <a:r>
              <a:rPr lang="en-IN" dirty="0"/>
              <a:t>Accuracy: &gt;95%</a:t>
            </a:r>
          </a:p>
          <a:p>
            <a:r>
              <a:rPr lang="en-IN" dirty="0"/>
              <a:t>Input from Camera</a:t>
            </a:r>
          </a:p>
          <a:p>
            <a:r>
              <a:rPr lang="en-IN" dirty="0"/>
              <a:t>Counts pose time.</a:t>
            </a:r>
          </a:p>
          <a:p>
            <a:r>
              <a:rPr lang="en-IN" dirty="0"/>
              <a:t>Stores correct pose time</a:t>
            </a:r>
          </a:p>
          <a:p>
            <a:r>
              <a:rPr lang="en-IN" dirty="0"/>
              <a:t>Shows best score.</a:t>
            </a:r>
          </a:p>
          <a:p>
            <a:r>
              <a:rPr lang="en-IN" dirty="0"/>
              <a:t>Pretrained </a:t>
            </a:r>
            <a:r>
              <a:rPr lang="en-IN" dirty="0" err="1"/>
              <a:t>Tensorflow</a:t>
            </a:r>
            <a:r>
              <a:rPr lang="en-IN" dirty="0"/>
              <a:t> JS technology, </a:t>
            </a:r>
            <a:r>
              <a:rPr lang="en-IN" dirty="0" err="1"/>
              <a:t>Posenet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Asan ai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40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itness Desig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6FC15"/>
      </a:accent1>
      <a:accent2>
        <a:srgbClr val="2C28E9"/>
      </a:accent2>
      <a:accent3>
        <a:srgbClr val="FF2828"/>
      </a:accent3>
      <a:accent4>
        <a:srgbClr val="41DC6E"/>
      </a:accent4>
      <a:accent5>
        <a:srgbClr val="FBB92C"/>
      </a:accent5>
      <a:accent6>
        <a:srgbClr val="637F12"/>
      </a:accent6>
      <a:hlink>
        <a:srgbClr val="0563C1"/>
      </a:hlink>
      <a:folHlink>
        <a:srgbClr val="954F72"/>
      </a:folHlink>
    </a:clrScheme>
    <a:fontScheme name="Custom 40">
      <a:majorFont>
        <a:latin typeface="Univers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CDCE74-620F-4A01-B69F-A9F6D08CA5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5781CA-0C62-47A0-9717-1F986D3C2A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C3EE089-C8F0-4681-8978-A7886C8E08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TM22711115</Template>
  <TotalTime>0</TotalTime>
  <Words>754</Words>
  <Application>Microsoft Office PowerPoint</Application>
  <PresentationFormat>Widescreen</PresentationFormat>
  <Paragraphs>242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Courier New</vt:lpstr>
      <vt:lpstr>Univers</vt:lpstr>
      <vt:lpstr>Univers Condensed</vt:lpstr>
      <vt:lpstr>Office Theme</vt:lpstr>
      <vt:lpstr>YOUR FITNESS JOURNEY BEGINS TODAY  </vt:lpstr>
      <vt:lpstr>AGENDA </vt:lpstr>
      <vt:lpstr>INTRODUCTION </vt:lpstr>
      <vt:lpstr>WHY CHOOSE ASAna ai </vt:lpstr>
      <vt:lpstr>PowerPoint Presentation</vt:lpstr>
      <vt:lpstr>PRESENTED AT  THE NATIONAL BOARD OF ACCREDITATION</vt:lpstr>
      <vt:lpstr>PowerPoint Presentation</vt:lpstr>
      <vt:lpstr>Module Categories </vt:lpstr>
      <vt:lpstr>Pose</vt:lpstr>
      <vt:lpstr>Pose detector</vt:lpstr>
      <vt:lpstr>Pose detector</vt:lpstr>
      <vt:lpstr>Pose detector</vt:lpstr>
      <vt:lpstr>Pose detector</vt:lpstr>
      <vt:lpstr>Pose detector</vt:lpstr>
      <vt:lpstr>Pose detector</vt:lpstr>
      <vt:lpstr>Pose detector</vt:lpstr>
      <vt:lpstr>Pose detector</vt:lpstr>
      <vt:lpstr>Pose detector</vt:lpstr>
      <vt:lpstr>Pose detector</vt:lpstr>
      <vt:lpstr>Pose detector</vt:lpstr>
      <vt:lpstr>Pose detector</vt:lpstr>
      <vt:lpstr>Pose detector</vt:lpstr>
      <vt:lpstr>Pose detector</vt:lpstr>
      <vt:lpstr>Pose</vt:lpstr>
      <vt:lpstr>pose corrector</vt:lpstr>
      <vt:lpstr>Pose corrector</vt:lpstr>
      <vt:lpstr>Pose corrector</vt:lpstr>
      <vt:lpstr>Pose corrector</vt:lpstr>
      <vt:lpstr>pose corrector</vt:lpstr>
      <vt:lpstr>pose corrector</vt:lpstr>
      <vt:lpstr>pose corrector</vt:lpstr>
      <vt:lpstr>cardio</vt:lpstr>
      <vt:lpstr>Mobile application</vt:lpstr>
      <vt:lpstr>Mobile application</vt:lpstr>
      <vt:lpstr>PowerPoint Presentation</vt:lpstr>
      <vt:lpstr>PowerPoint Presentation</vt:lpstr>
      <vt:lpstr>physical</vt:lpstr>
      <vt:lpstr>physical</vt:lpstr>
      <vt:lpstr>mental</vt:lpstr>
      <vt:lpstr>mental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2022-10-27T05:59:19Z</dcterms:created>
  <dcterms:modified xsi:type="dcterms:W3CDTF">2024-05-18T17:10:57Z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